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30"/>
  </p:notesMasterIdLst>
  <p:sldIdLst>
    <p:sldId id="265" r:id="rId2"/>
    <p:sldId id="259" r:id="rId3"/>
    <p:sldId id="257" r:id="rId4"/>
    <p:sldId id="258" r:id="rId5"/>
    <p:sldId id="260" r:id="rId6"/>
    <p:sldId id="261" r:id="rId7"/>
    <p:sldId id="262" r:id="rId8"/>
    <p:sldId id="264" r:id="rId9"/>
    <p:sldId id="266" r:id="rId10"/>
    <p:sldId id="267" r:id="rId11"/>
    <p:sldId id="268" r:id="rId12"/>
    <p:sldId id="269" r:id="rId13"/>
    <p:sldId id="270" r:id="rId14"/>
    <p:sldId id="271" r:id="rId15"/>
    <p:sldId id="272" r:id="rId16"/>
    <p:sldId id="274" r:id="rId17"/>
    <p:sldId id="275" r:id="rId18"/>
    <p:sldId id="276" r:id="rId19"/>
    <p:sldId id="277" r:id="rId20"/>
    <p:sldId id="278" r:id="rId21"/>
    <p:sldId id="279" r:id="rId22"/>
    <p:sldId id="281" r:id="rId23"/>
    <p:sldId id="282" r:id="rId24"/>
    <p:sldId id="286" r:id="rId25"/>
    <p:sldId id="287" r:id="rId26"/>
    <p:sldId id="284" r:id="rId27"/>
    <p:sldId id="283"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6F902-3988-4C80-A58A-619FCFF913EB}" type="datetimeFigureOut">
              <a:rPr lang="en-US" smtClean="0"/>
              <a:t>5/23/19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F6D1C-01A1-4C6C-ACF4-20B8FA1F5DA8}" type="slidenum">
              <a:rPr lang="en-US" smtClean="0"/>
              <a:t>‹#›</a:t>
            </a:fld>
            <a:endParaRPr lang="en-US"/>
          </a:p>
        </p:txBody>
      </p:sp>
    </p:spTree>
    <p:extLst>
      <p:ext uri="{BB962C8B-B14F-4D97-AF65-F5344CB8AC3E}">
        <p14:creationId xmlns:p14="http://schemas.microsoft.com/office/powerpoint/2010/main" val="93246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pa.org/topics/anger"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apa.org/topics/depression" TargetMode="External"/><Relationship Id="rId4" Type="http://schemas.openxmlformats.org/officeDocument/2006/relationships/hyperlink" Target="https://www.apa.org/topics/anxiet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Meg</a:t>
            </a:r>
          </a:p>
        </p:txBody>
      </p:sp>
      <p:sp>
        <p:nvSpPr>
          <p:cNvPr id="4" name="Slide Number Placeholder 3"/>
          <p:cNvSpPr>
            <a:spLocks noGrp="1"/>
          </p:cNvSpPr>
          <p:nvPr>
            <p:ph type="sldNum" sz="quarter" idx="10"/>
          </p:nvPr>
        </p:nvSpPr>
        <p:spPr/>
        <p:txBody>
          <a:bodyPr/>
          <a:lstStyle/>
          <a:p>
            <a:fld id="{27294A60-DA5C-4194-84C5-B73C6C0817C8}" type="slidenum">
              <a:rPr lang="en-US" smtClean="0"/>
              <a:t>5</a:t>
            </a:fld>
            <a:endParaRPr lang="en-US"/>
          </a:p>
        </p:txBody>
      </p:sp>
    </p:spTree>
    <p:extLst>
      <p:ext uri="{BB962C8B-B14F-4D97-AF65-F5344CB8AC3E}">
        <p14:creationId xmlns:p14="http://schemas.microsoft.com/office/powerpoint/2010/main" val="1826480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CD91C86-B217-4032-A443-551D5627050E}" type="slidenum">
              <a:rPr lang="en-US" altLang="en-US"/>
              <a:pPr fontAlgn="base">
                <a:spcBef>
                  <a:spcPct val="0"/>
                </a:spcBef>
                <a:spcAft>
                  <a:spcPct val="0"/>
                </a:spcAft>
              </a:pPr>
              <a:t>17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Kay</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800A844-4780-4519-9EB0-251F5CFD2E28}" type="slidenum">
              <a:rPr lang="en-US" altLang="en-US"/>
              <a:pPr fontAlgn="base">
                <a:spcBef>
                  <a:spcPct val="0"/>
                </a:spcBef>
                <a:spcAft>
                  <a:spcPct val="0"/>
                </a:spcAft>
              </a:pPr>
              <a:t>18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Kay</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2EB7DDA-1471-4311-A5B6-0C87B3164F77}" type="slidenum">
              <a:rPr lang="en-US" altLang="en-US"/>
              <a:pPr fontAlgn="base">
                <a:spcBef>
                  <a:spcPct val="0"/>
                </a:spcBef>
                <a:spcAft>
                  <a:spcPct val="0"/>
                </a:spcAft>
              </a:pPr>
              <a:t>19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several anxiety disorders that affect children such as Generalized Anxiety Disorder (GAD) ; Separation Anxiety Disorder; Phobias ; Obsessive Compulsive Disorder ( ODD) ; Panic Disorder, Social Anxiety Disorder or Selective Mutism.  Today, we will just take a look at the two most common: Separation Anxiety Disorder and Social Anxiety Disorder.</a:t>
            </a:r>
          </a:p>
          <a:p>
            <a:r>
              <a:rPr lang="en-US" baseline="0" dirty="0"/>
              <a:t>  </a:t>
            </a:r>
            <a:endParaRPr lang="en-US" dirty="0"/>
          </a:p>
          <a:p>
            <a:r>
              <a:rPr lang="en-US" dirty="0"/>
              <a:t>Separation anxiety disorder: These kids not only won't stay over somewhere without their parents, they want someone with them until they fall asleep, and can't even handle afternoons with a babysitter, friend or family member without great distress.  (Excessive worry of being away from home or separated from parents that is inappropriate for the child's age.) </a:t>
            </a:r>
          </a:p>
          <a:p>
            <a:endParaRPr lang="en-US" dirty="0"/>
          </a:p>
          <a:p>
            <a:r>
              <a:rPr lang="en-US" dirty="0"/>
              <a:t>Social anxiety disorder or social phobia: A strong fear of social situations, being the focus of attention and/or being around unfamiliar people. Kids with this are afraid to talk in class, meet new people or even walk through a crowded room. It is far beyond just being shy.</a:t>
            </a:r>
          </a:p>
          <a:p>
            <a:endParaRPr lang="en-US" dirty="0"/>
          </a:p>
        </p:txBody>
      </p:sp>
      <p:sp>
        <p:nvSpPr>
          <p:cNvPr id="4" name="Slide Number Placeholder 3"/>
          <p:cNvSpPr>
            <a:spLocks noGrp="1"/>
          </p:cNvSpPr>
          <p:nvPr>
            <p:ph type="sldNum" sz="quarter" idx="10"/>
          </p:nvPr>
        </p:nvSpPr>
        <p:spPr/>
        <p:txBody>
          <a:bodyPr/>
          <a:lstStyle/>
          <a:p>
            <a:fld id="{A8AB0A6F-1CBE-48A9-B7E8-27476070AC72}" type="slidenum">
              <a:rPr lang="en-US" smtClean="0"/>
              <a:pPr/>
              <a:t>20</a:t>
            </a:fld>
            <a:endParaRPr lang="en-US" dirty="0"/>
          </a:p>
        </p:txBody>
      </p:sp>
    </p:spTree>
    <p:extLst>
      <p:ext uri="{BB962C8B-B14F-4D97-AF65-F5344CB8AC3E}">
        <p14:creationId xmlns:p14="http://schemas.microsoft.com/office/powerpoint/2010/main" val="420689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Lisa Discussion</a:t>
            </a:r>
            <a:r>
              <a:rPr lang="en-US" b="1" baseline="0" dirty="0"/>
              <a:t> question for group: </a:t>
            </a:r>
            <a:r>
              <a:rPr lang="en-US" b="0" baseline="0" dirty="0"/>
              <a:t>What are some routines in your family that you already use that help prevent stress?</a:t>
            </a:r>
            <a:endParaRPr lang="en-US" dirty="0"/>
          </a:p>
        </p:txBody>
      </p:sp>
      <p:sp>
        <p:nvSpPr>
          <p:cNvPr id="4" name="Slide Number Placeholder 3"/>
          <p:cNvSpPr>
            <a:spLocks noGrp="1"/>
          </p:cNvSpPr>
          <p:nvPr>
            <p:ph type="sldNum" sz="quarter" idx="10"/>
          </p:nvPr>
        </p:nvSpPr>
        <p:spPr/>
        <p:txBody>
          <a:bodyPr/>
          <a:lstStyle/>
          <a:p>
            <a:fld id="{27294A60-DA5C-4194-84C5-B73C6C0817C8}" type="slidenum">
              <a:rPr lang="en-US" smtClean="0"/>
              <a:t>24</a:t>
            </a:fld>
            <a:endParaRPr lang="en-US"/>
          </a:p>
        </p:txBody>
      </p:sp>
    </p:spTree>
    <p:extLst>
      <p:ext uri="{BB962C8B-B14F-4D97-AF65-F5344CB8AC3E}">
        <p14:creationId xmlns:p14="http://schemas.microsoft.com/office/powerpoint/2010/main" val="1170931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Emily</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13D3409-4019-4A93-9571-5D8A1FDDA17C}" type="slidenum">
              <a:rPr lang="en-US" altLang="en-US"/>
              <a:pPr fontAlgn="base">
                <a:spcBef>
                  <a:spcPct val="0"/>
                </a:spcBef>
                <a:spcAft>
                  <a:spcPct val="0"/>
                </a:spcAft>
              </a:pPr>
              <a:t>26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Emily</a:t>
            </a:r>
          </a:p>
          <a:p>
            <a:pPr>
              <a:spcBef>
                <a:spcPct val="0"/>
              </a:spcBef>
            </a:pPr>
            <a:endParaRPr lang="en-US" altLang="en-US"/>
          </a:p>
          <a:p>
            <a:pPr>
              <a:spcBef>
                <a:spcPct val="0"/>
              </a:spcBef>
            </a:pPr>
            <a:r>
              <a:rPr lang="en-US" altLang="en-US"/>
              <a:t>Activity – turn to your table and each take turns letting each other know one way you handle your stress that you’d like to get away from, one one way you handle stress that you’d like to do more of</a:t>
            </a:r>
          </a:p>
          <a:p>
            <a:pPr>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5F6213E-824A-4FC3-8EFF-A50F290B3EE7}" type="slidenum">
              <a:rPr lang="en-US" altLang="en-US"/>
              <a:pPr fontAlgn="base">
                <a:spcBef>
                  <a:spcPct val="0"/>
                </a:spcBef>
                <a:spcAft>
                  <a:spcPct val="0"/>
                </a:spcAft>
              </a:pPr>
              <a:t>28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Meg</a:t>
            </a:r>
          </a:p>
        </p:txBody>
      </p:sp>
      <p:sp>
        <p:nvSpPr>
          <p:cNvPr id="4" name="Slide Number Placeholder 3"/>
          <p:cNvSpPr>
            <a:spLocks noGrp="1"/>
          </p:cNvSpPr>
          <p:nvPr>
            <p:ph type="sldNum" sz="quarter" idx="10"/>
          </p:nvPr>
        </p:nvSpPr>
        <p:spPr/>
        <p:txBody>
          <a:bodyPr/>
          <a:lstStyle/>
          <a:p>
            <a:fld id="{27294A60-DA5C-4194-84C5-B73C6C0817C8}" type="slidenum">
              <a:rPr lang="en-US" smtClean="0"/>
              <a:t>6</a:t>
            </a:fld>
            <a:endParaRPr lang="en-US"/>
          </a:p>
        </p:txBody>
      </p:sp>
    </p:spTree>
    <p:extLst>
      <p:ext uri="{BB962C8B-B14F-4D97-AF65-F5344CB8AC3E}">
        <p14:creationId xmlns:p14="http://schemas.microsoft.com/office/powerpoint/2010/main" val="344750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Meg</a:t>
            </a:r>
          </a:p>
        </p:txBody>
      </p:sp>
      <p:sp>
        <p:nvSpPr>
          <p:cNvPr id="4" name="Slide Number Placeholder 3"/>
          <p:cNvSpPr>
            <a:spLocks noGrp="1"/>
          </p:cNvSpPr>
          <p:nvPr>
            <p:ph type="sldNum" sz="quarter" idx="10"/>
          </p:nvPr>
        </p:nvSpPr>
        <p:spPr/>
        <p:txBody>
          <a:bodyPr/>
          <a:lstStyle/>
          <a:p>
            <a:fld id="{27294A60-DA5C-4194-84C5-B73C6C0817C8}" type="slidenum">
              <a:rPr lang="en-US" smtClean="0"/>
              <a:t>8</a:t>
            </a:fld>
            <a:endParaRPr lang="en-US"/>
          </a:p>
        </p:txBody>
      </p:sp>
    </p:spTree>
    <p:extLst>
      <p:ext uri="{BB962C8B-B14F-4D97-AF65-F5344CB8AC3E}">
        <p14:creationId xmlns:p14="http://schemas.microsoft.com/office/powerpoint/2010/main" val="393398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Acute stress is the most common form of stress. It comes from demands and pressures of the recent past and anticipated demands and pressures of the near future. Acute stress is thrilling and exciting in small doses, but too much is exhausting. A fast run down a challenging ski slope, for example, is exhilarating early in the day. That same ski run late in the day is taxing and wearing. Skiing beyond your limits can lead to falls and broken bones. By the same token, overdoing on short-term stress can lead to psychological distress, tension headaches, upset stomach and other symptoms.</a:t>
            </a:r>
          </a:p>
          <a:p>
            <a:pPr fontAlgn="base"/>
            <a:r>
              <a:rPr lang="en-US" sz="1200" b="0" i="0" kern="1200" dirty="0">
                <a:solidFill>
                  <a:schemeClr val="tx1"/>
                </a:solidFill>
                <a:effectLst/>
                <a:latin typeface="+mn-lt"/>
                <a:ea typeface="+mn-ea"/>
                <a:cs typeface="+mn-cs"/>
              </a:rPr>
              <a:t>Fortunately, acute stress symptoms are recognized by most people. It's a laundry list of what has gone awry in their lives: the auto accident that crumpled the car fender, the loss of an important contract, a deadline they're rushing to meet, their child's occasional problems at school and so on.</a:t>
            </a:r>
          </a:p>
          <a:p>
            <a:pPr fontAlgn="base"/>
            <a:r>
              <a:rPr lang="en-US" sz="1200" b="0" i="0" kern="1200" dirty="0">
                <a:solidFill>
                  <a:schemeClr val="tx1"/>
                </a:solidFill>
                <a:effectLst/>
                <a:latin typeface="+mn-lt"/>
                <a:ea typeface="+mn-ea"/>
                <a:cs typeface="+mn-cs"/>
              </a:rPr>
              <a:t>Because it is short term, acute stress doesn't have enough time to do the extensive damage associated with long-term stress. The most common symptoms are:</a:t>
            </a:r>
          </a:p>
          <a:p>
            <a:pPr fontAlgn="base"/>
            <a:r>
              <a:rPr lang="en-US" sz="1200" b="0" i="0" kern="1200" dirty="0">
                <a:solidFill>
                  <a:schemeClr val="tx1"/>
                </a:solidFill>
                <a:effectLst/>
                <a:latin typeface="+mn-lt"/>
                <a:ea typeface="+mn-ea"/>
                <a:cs typeface="+mn-cs"/>
              </a:rPr>
              <a:t>Emotional distress — some combination of </a:t>
            </a:r>
            <a:r>
              <a:rPr lang="en-US" sz="1200" b="0" i="0" u="none" strike="noStrike" kern="1200" dirty="0">
                <a:solidFill>
                  <a:schemeClr val="tx1"/>
                </a:solidFill>
                <a:effectLst/>
                <a:latin typeface="+mn-lt"/>
                <a:ea typeface="+mn-ea"/>
                <a:cs typeface="+mn-cs"/>
                <a:hlinkClick r:id="rId3" tooltip="Anger topic page PS006"/>
              </a:rPr>
              <a:t>anger or irritability</a:t>
            </a: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Anxiety topic page PS006"/>
              </a:rPr>
              <a:t>anxiety</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5" tooltip="Depression topic page PS006"/>
              </a:rPr>
              <a:t>depression</a:t>
            </a:r>
            <a:r>
              <a:rPr lang="en-US" sz="1200" b="0" i="0" kern="1200" dirty="0">
                <a:solidFill>
                  <a:schemeClr val="tx1"/>
                </a:solidFill>
                <a:effectLst/>
                <a:latin typeface="+mn-lt"/>
                <a:ea typeface="+mn-ea"/>
                <a:cs typeface="+mn-cs"/>
              </a:rPr>
              <a:t>, the three stress emotions.</a:t>
            </a:r>
          </a:p>
          <a:p>
            <a:pPr fontAlgn="base"/>
            <a:r>
              <a:rPr lang="en-US" sz="1200" b="0" i="0" kern="1200" dirty="0">
                <a:solidFill>
                  <a:schemeClr val="tx1"/>
                </a:solidFill>
                <a:effectLst/>
                <a:latin typeface="+mn-lt"/>
                <a:ea typeface="+mn-ea"/>
                <a:cs typeface="+mn-cs"/>
              </a:rPr>
              <a:t>Muscular problems including tension headache, back pain, jaw pain and the muscular tensions that lead to pulled muscles and tendon and ligament problems.</a:t>
            </a:r>
          </a:p>
          <a:p>
            <a:pPr fontAlgn="base"/>
            <a:r>
              <a:rPr lang="en-US" sz="1200" b="0" i="0" kern="1200" dirty="0">
                <a:solidFill>
                  <a:schemeClr val="tx1"/>
                </a:solidFill>
                <a:effectLst/>
                <a:latin typeface="+mn-lt"/>
                <a:ea typeface="+mn-ea"/>
                <a:cs typeface="+mn-cs"/>
              </a:rPr>
              <a:t>Stomach, gut and bowel problems such as heartburn, acid stomach, flatulence, diarrhea, constipation and irritable bowel syndrome.</a:t>
            </a:r>
          </a:p>
          <a:p>
            <a:pPr fontAlgn="base"/>
            <a:r>
              <a:rPr lang="en-US" sz="1200" b="0" i="0" kern="1200" dirty="0">
                <a:solidFill>
                  <a:schemeClr val="tx1"/>
                </a:solidFill>
                <a:effectLst/>
                <a:latin typeface="+mn-lt"/>
                <a:ea typeface="+mn-ea"/>
                <a:cs typeface="+mn-cs"/>
              </a:rPr>
              <a:t>Transient </a:t>
            </a:r>
            <a:r>
              <a:rPr lang="en-US" sz="1200" b="0" i="0" kern="1200" dirty="0" err="1">
                <a:solidFill>
                  <a:schemeClr val="tx1"/>
                </a:solidFill>
                <a:effectLst/>
                <a:latin typeface="+mn-lt"/>
                <a:ea typeface="+mn-ea"/>
                <a:cs typeface="+mn-cs"/>
              </a:rPr>
              <a:t>overarousal</a:t>
            </a:r>
            <a:r>
              <a:rPr lang="en-US" sz="1200" b="0" i="0" kern="1200" dirty="0">
                <a:solidFill>
                  <a:schemeClr val="tx1"/>
                </a:solidFill>
                <a:effectLst/>
                <a:latin typeface="+mn-lt"/>
                <a:ea typeface="+mn-ea"/>
                <a:cs typeface="+mn-cs"/>
              </a:rPr>
              <a:t> leads to elevation in blood pressure, rapid heartbeat, sweaty palms, heart palpitations, dizziness, migraine headaches, cold hands or feet, shortness of breath and chest pain. </a:t>
            </a:r>
          </a:p>
          <a:p>
            <a:pPr fontAlgn="base"/>
            <a:r>
              <a:rPr lang="en-US" sz="1200" b="0" i="0" kern="1200" dirty="0">
                <a:solidFill>
                  <a:schemeClr val="tx1"/>
                </a:solidFill>
                <a:effectLst/>
                <a:latin typeface="+mn-lt"/>
                <a:ea typeface="+mn-ea"/>
                <a:cs typeface="+mn-cs"/>
              </a:rPr>
              <a:t>Acute stress can crop up in anyone's life, and it is highly treatable and manageable.</a:t>
            </a:r>
          </a:p>
          <a:p>
            <a:endParaRPr lang="en-US" dirty="0"/>
          </a:p>
        </p:txBody>
      </p:sp>
      <p:sp>
        <p:nvSpPr>
          <p:cNvPr id="4" name="Slide Number Placeholder 3"/>
          <p:cNvSpPr>
            <a:spLocks noGrp="1"/>
          </p:cNvSpPr>
          <p:nvPr>
            <p:ph type="sldNum" sz="quarter" idx="10"/>
          </p:nvPr>
        </p:nvSpPr>
        <p:spPr/>
        <p:txBody>
          <a:bodyPr/>
          <a:lstStyle/>
          <a:p>
            <a:fld id="{D30F6D1C-01A1-4C6C-ACF4-20B8FA1F5DA8}" type="slidenum">
              <a:rPr lang="en-US" smtClean="0"/>
              <a:t>10</a:t>
            </a:fld>
            <a:endParaRPr lang="en-US"/>
          </a:p>
        </p:txBody>
      </p:sp>
    </p:spTree>
    <p:extLst>
      <p:ext uri="{BB962C8B-B14F-4D97-AF65-F5344CB8AC3E}">
        <p14:creationId xmlns:p14="http://schemas.microsoft.com/office/powerpoint/2010/main" val="124407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Discussion points:</a:t>
            </a:r>
          </a:p>
          <a:p>
            <a:pPr>
              <a:spcBef>
                <a:spcPct val="0"/>
              </a:spcBef>
            </a:pPr>
            <a:r>
              <a:rPr lang="en-US" altLang="en-US" dirty="0"/>
              <a:t>-What is stressful to some might be more stressful or less stressful to others</a:t>
            </a:r>
          </a:p>
          <a:p>
            <a:pPr>
              <a:spcBef>
                <a:spcPct val="0"/>
              </a:spcBef>
            </a:pPr>
            <a:r>
              <a:rPr lang="en-US" altLang="en-US" dirty="0"/>
              <a:t>-Think of your kids:  what is the most stressful for them?</a:t>
            </a:r>
          </a:p>
          <a:p>
            <a:endParaRPr lang="en-US" dirty="0"/>
          </a:p>
        </p:txBody>
      </p:sp>
      <p:sp>
        <p:nvSpPr>
          <p:cNvPr id="4" name="Slide Number Placeholder 3"/>
          <p:cNvSpPr>
            <a:spLocks noGrp="1"/>
          </p:cNvSpPr>
          <p:nvPr>
            <p:ph type="sldNum" sz="quarter" idx="10"/>
          </p:nvPr>
        </p:nvSpPr>
        <p:spPr/>
        <p:txBody>
          <a:bodyPr/>
          <a:lstStyle/>
          <a:p>
            <a:fld id="{D30F6D1C-01A1-4C6C-ACF4-20B8FA1F5DA8}" type="slidenum">
              <a:rPr lang="en-US" smtClean="0"/>
              <a:t>11</a:t>
            </a:fld>
            <a:endParaRPr lang="en-US"/>
          </a:p>
        </p:txBody>
      </p:sp>
    </p:spTree>
    <p:extLst>
      <p:ext uri="{BB962C8B-B14F-4D97-AF65-F5344CB8AC3E}">
        <p14:creationId xmlns:p14="http://schemas.microsoft.com/office/powerpoint/2010/main" val="3999457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Emily</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6D05B11-ADD2-487C-98AC-15B511BC7E9A}"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Pain, injury, illness, and other changes are stressors for children. Stressors may include:</a:t>
            </a:r>
          </a:p>
          <a:p>
            <a:pPr fontAlgn="base"/>
            <a:r>
              <a:rPr lang="en-US" sz="1200" b="0" i="0" kern="1200" dirty="0">
                <a:solidFill>
                  <a:schemeClr val="tx1"/>
                </a:solidFill>
                <a:effectLst/>
                <a:latin typeface="+mn-lt"/>
                <a:ea typeface="+mn-ea"/>
                <a:cs typeface="+mn-cs"/>
              </a:rPr>
              <a:t>Worrying about schoolwork or grades</a:t>
            </a:r>
          </a:p>
          <a:p>
            <a:pPr fontAlgn="base"/>
            <a:r>
              <a:rPr lang="en-US" sz="1200" b="0" i="0" kern="1200" dirty="0">
                <a:solidFill>
                  <a:schemeClr val="tx1"/>
                </a:solidFill>
                <a:effectLst/>
                <a:latin typeface="+mn-lt"/>
                <a:ea typeface="+mn-ea"/>
                <a:cs typeface="+mn-cs"/>
              </a:rPr>
              <a:t>Juggling responsibilities, such as school and work or sports</a:t>
            </a:r>
          </a:p>
          <a:p>
            <a:pPr fontAlgn="base"/>
            <a:r>
              <a:rPr lang="en-US" sz="1200" b="0" i="0" kern="1200" dirty="0">
                <a:solidFill>
                  <a:schemeClr val="tx1"/>
                </a:solidFill>
                <a:effectLst/>
                <a:latin typeface="+mn-lt"/>
                <a:ea typeface="+mn-ea"/>
                <a:cs typeface="+mn-cs"/>
              </a:rPr>
              <a:t>Problems with friends, bullying, or peer group pressures</a:t>
            </a:r>
          </a:p>
          <a:p>
            <a:pPr fontAlgn="base"/>
            <a:r>
              <a:rPr lang="en-US" sz="1200" b="0" i="0" kern="1200" dirty="0">
                <a:solidFill>
                  <a:schemeClr val="tx1"/>
                </a:solidFill>
                <a:effectLst/>
                <a:latin typeface="+mn-lt"/>
                <a:ea typeface="+mn-ea"/>
                <a:cs typeface="+mn-cs"/>
              </a:rPr>
              <a:t>Changing schools, moving, or dealing with housing problems or homelessness</a:t>
            </a:r>
          </a:p>
          <a:p>
            <a:pPr fontAlgn="base"/>
            <a:r>
              <a:rPr lang="en-US" sz="1200" b="0" i="0" kern="1200" dirty="0">
                <a:solidFill>
                  <a:schemeClr val="tx1"/>
                </a:solidFill>
                <a:effectLst/>
                <a:latin typeface="+mn-lt"/>
                <a:ea typeface="+mn-ea"/>
                <a:cs typeface="+mn-cs"/>
              </a:rPr>
              <a:t>Having negative thoughts about themselves</a:t>
            </a:r>
          </a:p>
          <a:p>
            <a:pPr fontAlgn="base"/>
            <a:r>
              <a:rPr lang="en-US" sz="1200" b="0" i="0" kern="1200" dirty="0">
                <a:solidFill>
                  <a:schemeClr val="tx1"/>
                </a:solidFill>
                <a:effectLst/>
                <a:latin typeface="+mn-lt"/>
                <a:ea typeface="+mn-ea"/>
                <a:cs typeface="+mn-cs"/>
              </a:rPr>
              <a:t>Going through body changes, in both boys and girls</a:t>
            </a:r>
          </a:p>
          <a:p>
            <a:pPr fontAlgn="base"/>
            <a:r>
              <a:rPr lang="en-US" sz="1200" b="0" i="0" kern="1200" dirty="0">
                <a:solidFill>
                  <a:schemeClr val="tx1"/>
                </a:solidFill>
                <a:effectLst/>
                <a:latin typeface="+mn-lt"/>
                <a:ea typeface="+mn-ea"/>
                <a:cs typeface="+mn-cs"/>
              </a:rPr>
              <a:t>Seeing parents go through a divorce or separation</a:t>
            </a:r>
          </a:p>
          <a:p>
            <a:pPr fontAlgn="base"/>
            <a:r>
              <a:rPr lang="en-US" sz="1200" b="0" i="0" kern="1200" dirty="0">
                <a:solidFill>
                  <a:schemeClr val="tx1"/>
                </a:solidFill>
                <a:effectLst/>
                <a:latin typeface="+mn-lt"/>
                <a:ea typeface="+mn-ea"/>
                <a:cs typeface="+mn-cs"/>
              </a:rPr>
              <a:t>Money problems in the family</a:t>
            </a:r>
          </a:p>
          <a:p>
            <a:pPr fontAlgn="base"/>
            <a:r>
              <a:rPr lang="en-US" sz="1200" b="0" i="0" kern="1200" dirty="0">
                <a:solidFill>
                  <a:schemeClr val="tx1"/>
                </a:solidFill>
                <a:effectLst/>
                <a:latin typeface="+mn-lt"/>
                <a:ea typeface="+mn-ea"/>
                <a:cs typeface="+mn-cs"/>
              </a:rPr>
              <a:t>Living in an unsafe home or neighborhood</a:t>
            </a:r>
          </a:p>
          <a:p>
            <a:endParaRPr lang="en-US" dirty="0"/>
          </a:p>
        </p:txBody>
      </p:sp>
      <p:sp>
        <p:nvSpPr>
          <p:cNvPr id="4" name="Slide Number Placeholder 3"/>
          <p:cNvSpPr>
            <a:spLocks noGrp="1"/>
          </p:cNvSpPr>
          <p:nvPr>
            <p:ph type="sldNum" sz="quarter" idx="10"/>
          </p:nvPr>
        </p:nvSpPr>
        <p:spPr/>
        <p:txBody>
          <a:bodyPr/>
          <a:lstStyle/>
          <a:p>
            <a:fld id="{D30F6D1C-01A1-4C6C-ACF4-20B8FA1F5DA8}" type="slidenum">
              <a:rPr lang="en-US" smtClean="0"/>
              <a:t>13</a:t>
            </a:fld>
            <a:endParaRPr lang="en-US"/>
          </a:p>
        </p:txBody>
      </p:sp>
    </p:spTree>
    <p:extLst>
      <p:ext uri="{BB962C8B-B14F-4D97-AF65-F5344CB8AC3E}">
        <p14:creationId xmlns:p14="http://schemas.microsoft.com/office/powerpoint/2010/main" val="2218955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CCB61D8-39A9-424E-B0AE-B424ABC9E0CF}" type="slidenum">
              <a:rPr lang="en-US" altLang="en-US" sz="1200" smtClean="0"/>
              <a:pPr/>
              <a:t>15</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77827"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altLang="en-US" b="1" dirty="0">
                <a:solidFill>
                  <a:srgbClr val="000000"/>
                </a:solidFill>
                <a:latin typeface="Arial" pitchFamily="34" charset="0"/>
                <a:cs typeface="Arial" pitchFamily="34" charset="0"/>
              </a:rPr>
              <a:t>Figure 13.4</a:t>
            </a:r>
            <a:endParaRPr lang="el-GR" altLang="en-US" dirty="0">
              <a:solidFill>
                <a:srgbClr val="000000"/>
              </a:solidFill>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BF7D663A-3CE8-405D-9619-D8E1115BB1A1}" type="datetimeFigureOut">
              <a:rPr lang="en-US" smtClean="0"/>
              <a:t>5/23/19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A2FB800-94C5-495D-8592-6CCCB2BF56E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7D663A-3CE8-405D-9619-D8E1115BB1A1}" type="datetimeFigureOut">
              <a:rPr lang="en-US" smtClean="0"/>
              <a:t>5/23/19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FB800-94C5-495D-8592-6CCCB2BF56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7D663A-3CE8-405D-9619-D8E1115BB1A1}" type="datetimeFigureOut">
              <a:rPr lang="en-US" smtClean="0"/>
              <a:t>5/23/19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FB800-94C5-495D-8592-6CCCB2BF56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BF7D663A-3CE8-405D-9619-D8E1115BB1A1}" type="datetimeFigureOut">
              <a:rPr lang="en-US" smtClean="0"/>
              <a:t>5/23/19</a:t>
            </a:fld>
            <a:endParaRPr lang="en-US"/>
          </a:p>
        </p:txBody>
      </p:sp>
      <p:sp>
        <p:nvSpPr>
          <p:cNvPr id="9" name="Slide Number Placeholder 8"/>
          <p:cNvSpPr>
            <a:spLocks noGrp="1"/>
          </p:cNvSpPr>
          <p:nvPr>
            <p:ph type="sldNum" sz="quarter" idx="15"/>
          </p:nvPr>
        </p:nvSpPr>
        <p:spPr/>
        <p:txBody>
          <a:bodyPr rtlCol="0"/>
          <a:lstStyle/>
          <a:p>
            <a:fld id="{6A2FB800-94C5-495D-8592-6CCCB2BF56EA}"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F7D663A-3CE8-405D-9619-D8E1115BB1A1}" type="datetimeFigureOut">
              <a:rPr lang="en-US" smtClean="0"/>
              <a:t>5/23/19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A2FB800-94C5-495D-8592-6CCCB2BF56E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F7D663A-3CE8-405D-9619-D8E1115BB1A1}" type="datetimeFigureOut">
              <a:rPr lang="en-US" smtClean="0"/>
              <a:t>5/23/19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FB800-94C5-495D-8592-6CCCB2BF56EA}"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BF7D663A-3CE8-405D-9619-D8E1115BB1A1}" type="datetimeFigureOut">
              <a:rPr lang="en-US" smtClean="0"/>
              <a:t>5/23/19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FB800-94C5-495D-8592-6CCCB2BF56EA}"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BF7D663A-3CE8-405D-9619-D8E1115BB1A1}" type="datetimeFigureOut">
              <a:rPr lang="en-US" smtClean="0"/>
              <a:t>5/23/19</a:t>
            </a:fld>
            <a:endParaRPr lang="en-US"/>
          </a:p>
        </p:txBody>
      </p:sp>
      <p:sp>
        <p:nvSpPr>
          <p:cNvPr id="7" name="Slide Number Placeholder 6"/>
          <p:cNvSpPr>
            <a:spLocks noGrp="1"/>
          </p:cNvSpPr>
          <p:nvPr>
            <p:ph type="sldNum" sz="quarter" idx="11"/>
          </p:nvPr>
        </p:nvSpPr>
        <p:spPr/>
        <p:txBody>
          <a:bodyPr rtlCol="0"/>
          <a:lstStyle/>
          <a:p>
            <a:fld id="{6A2FB800-94C5-495D-8592-6CCCB2BF56EA}"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D663A-3CE8-405D-9619-D8E1115BB1A1}" type="datetimeFigureOut">
              <a:rPr lang="en-US" smtClean="0"/>
              <a:t>5/23/19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FB800-94C5-495D-8592-6CCCB2BF56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BF7D663A-3CE8-405D-9619-D8E1115BB1A1}" type="datetimeFigureOut">
              <a:rPr lang="en-US" smtClean="0"/>
              <a:t>5/23/19</a:t>
            </a:fld>
            <a:endParaRPr lang="en-US"/>
          </a:p>
        </p:txBody>
      </p:sp>
      <p:sp>
        <p:nvSpPr>
          <p:cNvPr id="22" name="Slide Number Placeholder 21"/>
          <p:cNvSpPr>
            <a:spLocks noGrp="1"/>
          </p:cNvSpPr>
          <p:nvPr>
            <p:ph type="sldNum" sz="quarter" idx="15"/>
          </p:nvPr>
        </p:nvSpPr>
        <p:spPr/>
        <p:txBody>
          <a:bodyPr rtlCol="0"/>
          <a:lstStyle/>
          <a:p>
            <a:fld id="{6A2FB800-94C5-495D-8592-6CCCB2BF56EA}"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F7D663A-3CE8-405D-9619-D8E1115BB1A1}" type="datetimeFigureOut">
              <a:rPr lang="en-US" smtClean="0"/>
              <a:t>5/23/19</a:t>
            </a:fld>
            <a:endParaRPr lang="en-US"/>
          </a:p>
        </p:txBody>
      </p:sp>
      <p:sp>
        <p:nvSpPr>
          <p:cNvPr id="18" name="Slide Number Placeholder 17"/>
          <p:cNvSpPr>
            <a:spLocks noGrp="1"/>
          </p:cNvSpPr>
          <p:nvPr>
            <p:ph type="sldNum" sz="quarter" idx="11"/>
          </p:nvPr>
        </p:nvSpPr>
        <p:spPr/>
        <p:txBody>
          <a:bodyPr rtlCol="0"/>
          <a:lstStyle/>
          <a:p>
            <a:fld id="{6A2FB800-94C5-495D-8592-6CCCB2BF56EA}"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F7D663A-3CE8-405D-9619-D8E1115BB1A1}" type="datetimeFigureOut">
              <a:rPr lang="en-US" smtClean="0"/>
              <a:t>5/23/19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A2FB800-94C5-495D-8592-6CCCB2BF56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Anxiety, and children</a:t>
            </a:r>
          </a:p>
        </p:txBody>
      </p:sp>
      <p:sp>
        <p:nvSpPr>
          <p:cNvPr id="3" name="Text Placeholder 2"/>
          <p:cNvSpPr>
            <a:spLocks noGrp="1"/>
          </p:cNvSpPr>
          <p:nvPr>
            <p:ph type="body" idx="1"/>
          </p:nvPr>
        </p:nvSpPr>
        <p:spPr/>
        <p:txBody>
          <a:bodyPr/>
          <a:lstStyle/>
          <a:p>
            <a:endParaRPr lang="en-US" dirty="0"/>
          </a:p>
          <a:p>
            <a:r>
              <a:rPr lang="en-US" dirty="0"/>
              <a:t>PS 174 William Sidney Mount School</a:t>
            </a:r>
          </a:p>
          <a:p>
            <a:r>
              <a:rPr lang="en-US" dirty="0"/>
              <a:t>May 8, 2019</a:t>
            </a:r>
          </a:p>
        </p:txBody>
      </p:sp>
    </p:spTree>
    <p:extLst>
      <p:ext uri="{BB962C8B-B14F-4D97-AF65-F5344CB8AC3E}">
        <p14:creationId xmlns:p14="http://schemas.microsoft.com/office/powerpoint/2010/main" val="99425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Types of Stress</a:t>
            </a:r>
          </a:p>
        </p:txBody>
      </p:sp>
      <p:sp>
        <p:nvSpPr>
          <p:cNvPr id="3" name="Content Placeholder 2"/>
          <p:cNvSpPr>
            <a:spLocks noGrp="1"/>
          </p:cNvSpPr>
          <p:nvPr>
            <p:ph idx="1"/>
          </p:nvPr>
        </p:nvSpPr>
        <p:spPr>
          <a:xfrm>
            <a:off x="685800" y="1600200"/>
            <a:ext cx="7772400" cy="4800600"/>
          </a:xfrm>
        </p:spPr>
        <p:txBody>
          <a:bodyPr>
            <a:normAutofit fontScale="85000" lnSpcReduction="20000"/>
          </a:bodyPr>
          <a:lstStyle/>
          <a:p>
            <a:pPr>
              <a:defRPr/>
            </a:pPr>
            <a:r>
              <a:rPr lang="en-US" dirty="0"/>
              <a:t>There are two types of stress:	</a:t>
            </a:r>
          </a:p>
          <a:p>
            <a:pPr lvl="1">
              <a:defRPr/>
            </a:pPr>
            <a:r>
              <a:rPr lang="en-US" sz="3200" dirty="0"/>
              <a:t>Eustress (good, motivating)</a:t>
            </a:r>
          </a:p>
          <a:p>
            <a:pPr lvl="2">
              <a:defRPr/>
            </a:pPr>
            <a:r>
              <a:rPr lang="en-US" sz="2400" dirty="0"/>
              <a:t>Acute Stress- common form of stress, it is the everyday demands and future pressures.  It can be exciting in small doses but exhausting. Events such as homework, school, weddings, presenting in front of people, etc.   </a:t>
            </a:r>
          </a:p>
          <a:p>
            <a:pPr lvl="2">
              <a:defRPr/>
            </a:pPr>
            <a:endParaRPr lang="en-US" sz="2900" dirty="0"/>
          </a:p>
          <a:p>
            <a:pPr lvl="1">
              <a:defRPr/>
            </a:pPr>
            <a:r>
              <a:rPr lang="en-US" sz="3200" dirty="0"/>
              <a:t>Distress (bad, hard to cope with)</a:t>
            </a:r>
          </a:p>
          <a:p>
            <a:pPr lvl="2">
              <a:defRPr/>
            </a:pPr>
            <a:r>
              <a:rPr lang="en-US" sz="2300" dirty="0"/>
              <a:t>Chronic stress- This is the grinding stress that wears people away day after day, year after year. Chronic stress destroys bodies, minds and lives. It wreaks havoc through long-term attrition. It's the stress of poverty, of dysfunctional families, of being trapped in an unhappy marriage or in a despised job or career. It's the stress that the never-ending "troubles." </a:t>
            </a:r>
          </a:p>
          <a:p>
            <a:pPr>
              <a:defRPr/>
            </a:pPr>
            <a:endParaRPr lang="en-US" dirty="0"/>
          </a:p>
        </p:txBody>
      </p:sp>
      <p:sp>
        <p:nvSpPr>
          <p:cNvPr id="7171" name="TextBox 3"/>
          <p:cNvSpPr txBox="1">
            <a:spLocks noChangeArrowheads="1"/>
          </p:cNvSpPr>
          <p:nvPr/>
        </p:nvSpPr>
        <p:spPr bwMode="auto">
          <a:xfrm>
            <a:off x="8610600" y="655637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r>
              <a:rPr lang="en-US" altLang="en-US" sz="1200"/>
              <a:t>BF</a:t>
            </a:r>
          </a:p>
        </p:txBody>
      </p:sp>
    </p:spTree>
    <p:extLst>
      <p:ext uri="{BB962C8B-B14F-4D97-AF65-F5344CB8AC3E}">
        <p14:creationId xmlns:p14="http://schemas.microsoft.com/office/powerpoint/2010/main" val="357299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in children</a:t>
            </a:r>
          </a:p>
        </p:txBody>
      </p:sp>
      <p:sp>
        <p:nvSpPr>
          <p:cNvPr id="3" name="Content Placeholder 2"/>
          <p:cNvSpPr>
            <a:spLocks noGrp="1"/>
          </p:cNvSpPr>
          <p:nvPr>
            <p:ph sz="quarter" idx="1"/>
          </p:nvPr>
        </p:nvSpPr>
        <p:spPr/>
        <p:txBody>
          <a:bodyPr/>
          <a:lstStyle/>
          <a:p>
            <a:r>
              <a:rPr lang="en-US" dirty="0"/>
              <a:t>Discussion: What causes stress in children?</a:t>
            </a:r>
          </a:p>
          <a:p>
            <a:endParaRPr lang="en-US" dirty="0"/>
          </a:p>
          <a:p>
            <a:r>
              <a:rPr lang="en-US" dirty="0"/>
              <a:t>To think about: What causes stress in your own children?</a:t>
            </a:r>
          </a:p>
          <a:p>
            <a:endParaRPr lang="en-US" dirty="0"/>
          </a:p>
          <a:p>
            <a:pPr lvl="1"/>
            <a:endParaRPr lang="en-US" dirty="0"/>
          </a:p>
        </p:txBody>
      </p:sp>
    </p:spTree>
    <p:extLst>
      <p:ext uri="{BB962C8B-B14F-4D97-AF65-F5344CB8AC3E}">
        <p14:creationId xmlns:p14="http://schemas.microsoft.com/office/powerpoint/2010/main" val="66898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solidFill>
                  <a:schemeClr val="accent1"/>
                </a:solidFill>
                <a:cs typeface="Arial" pitchFamily="34" charset="0"/>
              </a:rPr>
              <a:t>Stress in Children</a:t>
            </a:r>
          </a:p>
        </p:txBody>
      </p:sp>
      <p:sp>
        <p:nvSpPr>
          <p:cNvPr id="7171" name="Content Placeholder 2"/>
          <p:cNvSpPr>
            <a:spLocks noGrp="1"/>
          </p:cNvSpPr>
          <p:nvPr>
            <p:ph idx="1"/>
          </p:nvPr>
        </p:nvSpPr>
        <p:spPr/>
        <p:txBody>
          <a:bodyPr/>
          <a:lstStyle/>
          <a:p>
            <a:pPr>
              <a:lnSpc>
                <a:spcPct val="120000"/>
              </a:lnSpc>
            </a:pPr>
            <a:r>
              <a:rPr lang="en-US" altLang="en-US" sz="2400" dirty="0">
                <a:cs typeface="Arial" pitchFamily="34" charset="0"/>
              </a:rPr>
              <a:t>Lots of pressures on kids today</a:t>
            </a:r>
          </a:p>
          <a:p>
            <a:pPr>
              <a:lnSpc>
                <a:spcPct val="120000"/>
              </a:lnSpc>
            </a:pPr>
            <a:r>
              <a:rPr lang="en-US" altLang="en-US" sz="2400" dirty="0">
                <a:cs typeface="Arial" pitchFamily="34" charset="0"/>
              </a:rPr>
              <a:t>The majority of stress stems from external situations (difference between children and adults)</a:t>
            </a:r>
          </a:p>
          <a:p>
            <a:pPr>
              <a:lnSpc>
                <a:spcPct val="120000"/>
              </a:lnSpc>
            </a:pPr>
            <a:r>
              <a:rPr lang="en-US" altLang="en-US" sz="2400" dirty="0">
                <a:cs typeface="Arial" pitchFamily="34" charset="0"/>
              </a:rPr>
              <a:t>Associated with frustration and nervousness</a:t>
            </a:r>
          </a:p>
          <a:p>
            <a:pPr>
              <a:lnSpc>
                <a:spcPct val="120000"/>
              </a:lnSpc>
            </a:pPr>
            <a:r>
              <a:rPr lang="en-US" altLang="en-US" sz="2400" dirty="0">
                <a:cs typeface="Arial" pitchFamily="34" charset="0"/>
              </a:rPr>
              <a:t>What is stressful to one child might not be stressful to another</a:t>
            </a:r>
          </a:p>
        </p:txBody>
      </p:sp>
    </p:spTree>
    <p:extLst>
      <p:ext uri="{BB962C8B-B14F-4D97-AF65-F5344CB8AC3E}">
        <p14:creationId xmlns:p14="http://schemas.microsoft.com/office/powerpoint/2010/main" val="249899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Biggest stressors in children</a:t>
            </a:r>
          </a:p>
        </p:txBody>
      </p:sp>
      <p:sp>
        <p:nvSpPr>
          <p:cNvPr id="3" name="Content Placeholder 2"/>
          <p:cNvSpPr>
            <a:spLocks noGrp="1"/>
          </p:cNvSpPr>
          <p:nvPr>
            <p:ph sz="quarter" idx="1"/>
          </p:nvPr>
        </p:nvSpPr>
        <p:spPr/>
        <p:txBody>
          <a:bodyPr>
            <a:normAutofit fontScale="92500" lnSpcReduction="10000"/>
          </a:bodyPr>
          <a:lstStyle/>
          <a:p>
            <a:r>
              <a:rPr lang="en-US" dirty="0"/>
              <a:t>Big Changes in Family</a:t>
            </a:r>
          </a:p>
          <a:p>
            <a:endParaRPr lang="en-US" dirty="0"/>
          </a:p>
          <a:p>
            <a:r>
              <a:rPr lang="en-US" dirty="0"/>
              <a:t>Parental Instability</a:t>
            </a:r>
          </a:p>
          <a:p>
            <a:endParaRPr lang="en-US" dirty="0"/>
          </a:p>
          <a:p>
            <a:r>
              <a:rPr lang="en-US" dirty="0"/>
              <a:t>Overly Packed Schedules</a:t>
            </a:r>
          </a:p>
          <a:p>
            <a:endParaRPr lang="en-US" dirty="0"/>
          </a:p>
          <a:p>
            <a:r>
              <a:rPr lang="en-US" dirty="0"/>
              <a:t>Academic Pressure</a:t>
            </a:r>
          </a:p>
          <a:p>
            <a:endParaRPr lang="en-US" dirty="0"/>
          </a:p>
          <a:p>
            <a:r>
              <a:rPr lang="en-US" dirty="0"/>
              <a:t>Catastrophic Event in the News</a:t>
            </a:r>
          </a:p>
          <a:p>
            <a:endParaRPr lang="en-US" dirty="0"/>
          </a:p>
        </p:txBody>
      </p:sp>
      <p:sp>
        <p:nvSpPr>
          <p:cNvPr id="4" name="Content Placeholder 3"/>
          <p:cNvSpPr>
            <a:spLocks noGrp="1"/>
          </p:cNvSpPr>
          <p:nvPr>
            <p:ph sz="quarter" idx="2"/>
          </p:nvPr>
        </p:nvSpPr>
        <p:spPr/>
        <p:txBody>
          <a:bodyPr>
            <a:normAutofit fontScale="92500" lnSpcReduction="10000"/>
          </a:bodyPr>
          <a:lstStyle/>
          <a:p>
            <a:r>
              <a:rPr lang="en-US" dirty="0"/>
              <a:t>Conflicts in School/ Friends</a:t>
            </a:r>
          </a:p>
          <a:p>
            <a:endParaRPr lang="en-US" dirty="0"/>
          </a:p>
          <a:p>
            <a:r>
              <a:rPr lang="en-US" dirty="0"/>
              <a:t>Popularity (fitting in)</a:t>
            </a:r>
          </a:p>
          <a:p>
            <a:endParaRPr lang="en-US" dirty="0"/>
          </a:p>
          <a:p>
            <a:r>
              <a:rPr lang="en-US" dirty="0"/>
              <a:t>Bullying</a:t>
            </a:r>
          </a:p>
          <a:p>
            <a:endParaRPr lang="en-US" dirty="0"/>
          </a:p>
          <a:p>
            <a:r>
              <a:rPr lang="en-US" dirty="0"/>
              <a:t>Fear of Missing Out</a:t>
            </a:r>
          </a:p>
          <a:p>
            <a:endParaRPr lang="en-US" dirty="0"/>
          </a:p>
          <a:p>
            <a:r>
              <a:rPr lang="en-US" dirty="0"/>
              <a:t>Physical Stressors (weight, appearance, </a:t>
            </a:r>
            <a:r>
              <a:rPr lang="en-US" dirty="0" err="1"/>
              <a:t>etc</a:t>
            </a:r>
            <a:r>
              <a:rPr lang="en-US" dirty="0"/>
              <a:t>)</a:t>
            </a:r>
          </a:p>
          <a:p>
            <a:endParaRPr lang="en-US" dirty="0"/>
          </a:p>
        </p:txBody>
      </p:sp>
    </p:spTree>
    <p:extLst>
      <p:ext uri="{BB962C8B-B14F-4D97-AF65-F5344CB8AC3E}">
        <p14:creationId xmlns:p14="http://schemas.microsoft.com/office/powerpoint/2010/main" val="331956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of Stress</a:t>
            </a:r>
          </a:p>
        </p:txBody>
      </p:sp>
      <p:sp>
        <p:nvSpPr>
          <p:cNvPr id="3" name="Content Placeholder 2"/>
          <p:cNvSpPr>
            <a:spLocks noGrp="1"/>
          </p:cNvSpPr>
          <p:nvPr>
            <p:ph sz="quarter" idx="1"/>
          </p:nvPr>
        </p:nvSpPr>
        <p:spPr/>
        <p:txBody>
          <a:bodyPr>
            <a:normAutofit fontScale="70000" lnSpcReduction="20000"/>
          </a:bodyPr>
          <a:lstStyle/>
          <a:p>
            <a:pPr fontAlgn="base"/>
            <a:r>
              <a:rPr lang="en-US" dirty="0"/>
              <a:t>Physical symptoms can include:</a:t>
            </a:r>
          </a:p>
          <a:p>
            <a:pPr fontAlgn="base"/>
            <a:r>
              <a:rPr lang="en-US" dirty="0"/>
              <a:t>Decreased appetite, other changes in eating habits</a:t>
            </a:r>
          </a:p>
          <a:p>
            <a:pPr fontAlgn="base"/>
            <a:r>
              <a:rPr lang="en-US" dirty="0"/>
              <a:t>Headache</a:t>
            </a:r>
          </a:p>
          <a:p>
            <a:pPr fontAlgn="base"/>
            <a:r>
              <a:rPr lang="en-US" dirty="0"/>
              <a:t>New or recurrent bedwetting</a:t>
            </a:r>
          </a:p>
          <a:p>
            <a:pPr fontAlgn="base"/>
            <a:r>
              <a:rPr lang="en-US" dirty="0"/>
              <a:t>Nightmares</a:t>
            </a:r>
          </a:p>
          <a:p>
            <a:pPr fontAlgn="base"/>
            <a:r>
              <a:rPr lang="en-US" dirty="0"/>
              <a:t>Sleep disturbances</a:t>
            </a:r>
          </a:p>
          <a:p>
            <a:pPr fontAlgn="base"/>
            <a:r>
              <a:rPr lang="en-US" dirty="0"/>
              <a:t>Upset stomach or vague stomach pain</a:t>
            </a:r>
          </a:p>
          <a:p>
            <a:pPr fontAlgn="base"/>
            <a:r>
              <a:rPr lang="en-US" dirty="0"/>
              <a:t>Other physical symptoms with no physical illness</a:t>
            </a:r>
          </a:p>
          <a:p>
            <a:endParaRPr lang="en-US" dirty="0"/>
          </a:p>
        </p:txBody>
      </p:sp>
      <p:sp>
        <p:nvSpPr>
          <p:cNvPr id="4" name="Content Placeholder 3"/>
          <p:cNvSpPr>
            <a:spLocks noGrp="1"/>
          </p:cNvSpPr>
          <p:nvPr>
            <p:ph sz="quarter" idx="2"/>
          </p:nvPr>
        </p:nvSpPr>
        <p:spPr/>
        <p:txBody>
          <a:bodyPr>
            <a:normAutofit fontScale="70000" lnSpcReduction="20000"/>
          </a:bodyPr>
          <a:lstStyle/>
          <a:p>
            <a:pPr fontAlgn="base"/>
            <a:r>
              <a:rPr lang="en-US" dirty="0"/>
              <a:t>Emotional or behavioral symptoms may include:</a:t>
            </a:r>
          </a:p>
          <a:p>
            <a:pPr fontAlgn="base"/>
            <a:r>
              <a:rPr lang="en-US" dirty="0"/>
              <a:t>Anxiety, worry</a:t>
            </a:r>
          </a:p>
          <a:p>
            <a:pPr fontAlgn="base"/>
            <a:r>
              <a:rPr lang="en-US" dirty="0"/>
              <a:t>Not able to relax</a:t>
            </a:r>
          </a:p>
          <a:p>
            <a:pPr fontAlgn="base"/>
            <a:r>
              <a:rPr lang="en-US" dirty="0"/>
              <a:t>New or recurring fears (fear of the dark, fear of being alone, fear of strangers)</a:t>
            </a:r>
          </a:p>
          <a:p>
            <a:pPr fontAlgn="base"/>
            <a:r>
              <a:rPr lang="en-US" dirty="0"/>
              <a:t>Clinging, unwilling to let you out of sight</a:t>
            </a:r>
          </a:p>
          <a:p>
            <a:pPr fontAlgn="base"/>
            <a:r>
              <a:rPr lang="en-US" dirty="0"/>
              <a:t>Anger, crying, whining</a:t>
            </a:r>
          </a:p>
          <a:p>
            <a:pPr fontAlgn="base"/>
            <a:r>
              <a:rPr lang="en-US" dirty="0"/>
              <a:t>Not able to control emotions</a:t>
            </a:r>
          </a:p>
          <a:p>
            <a:pPr fontAlgn="base"/>
            <a:r>
              <a:rPr lang="en-US" dirty="0"/>
              <a:t>Aggressive or stubborn behavior</a:t>
            </a:r>
          </a:p>
          <a:p>
            <a:pPr fontAlgn="base"/>
            <a:r>
              <a:rPr lang="en-US" dirty="0"/>
              <a:t>Going back to behaviors present at a younger age</a:t>
            </a:r>
          </a:p>
          <a:p>
            <a:pPr fontAlgn="base"/>
            <a:r>
              <a:rPr lang="en-US" dirty="0"/>
              <a:t>Doesn't want to participate in family or school activities</a:t>
            </a:r>
          </a:p>
          <a:p>
            <a:endParaRPr lang="en-US" dirty="0"/>
          </a:p>
        </p:txBody>
      </p:sp>
    </p:spTree>
    <p:extLst>
      <p:ext uri="{BB962C8B-B14F-4D97-AF65-F5344CB8AC3E}">
        <p14:creationId xmlns:p14="http://schemas.microsoft.com/office/powerpoint/2010/main" val="397850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eaLnBrk="1" hangingPunct="1"/>
            <a:r>
              <a:rPr lang="en-US" altLang="en-US" dirty="0"/>
              <a:t>The big feeling with children: Frustration</a:t>
            </a:r>
          </a:p>
        </p:txBody>
      </p:sp>
      <p:sp>
        <p:nvSpPr>
          <p:cNvPr id="22531" name="Rectangle 1027"/>
          <p:cNvSpPr>
            <a:spLocks noGrp="1" noChangeArrowheads="1"/>
          </p:cNvSpPr>
          <p:nvPr>
            <p:ph type="body" idx="1"/>
          </p:nvPr>
        </p:nvSpPr>
        <p:spPr>
          <a:xfrm>
            <a:off x="685800" y="1676400"/>
            <a:ext cx="7772400" cy="4495800"/>
          </a:xfrm>
        </p:spPr>
        <p:txBody>
          <a:bodyPr>
            <a:normAutofit lnSpcReduction="10000"/>
          </a:bodyPr>
          <a:lstStyle/>
          <a:p>
            <a:pPr eaLnBrk="1" hangingPunct="1"/>
            <a:r>
              <a:rPr lang="en-US" altLang="en-US" dirty="0"/>
              <a:t>Negative emotional state that occurs when one is prevented from reaching desired goals</a:t>
            </a:r>
          </a:p>
          <a:p>
            <a:pPr eaLnBrk="1" hangingPunct="1"/>
            <a:endParaRPr lang="en-US" altLang="en-US" dirty="0"/>
          </a:p>
          <a:p>
            <a:pPr eaLnBrk="1" hangingPunct="1"/>
            <a:r>
              <a:rPr lang="en-US" altLang="en-US" dirty="0"/>
              <a:t>It can be external frustration or internal frustration</a:t>
            </a:r>
          </a:p>
          <a:p>
            <a:pPr eaLnBrk="1" hangingPunct="1"/>
            <a:endParaRPr lang="en-US" altLang="en-US" dirty="0"/>
          </a:p>
          <a:p>
            <a:pPr eaLnBrk="1" hangingPunct="1"/>
            <a:r>
              <a:rPr lang="en-US" altLang="en-US" dirty="0"/>
              <a:t>The feeling of “AAARRRRRGGGH!”</a:t>
            </a:r>
          </a:p>
          <a:p>
            <a:pPr eaLnBrk="1" hangingPunct="1"/>
            <a:endParaRPr lang="en-US" altLang="en-US" dirty="0"/>
          </a:p>
          <a:p>
            <a:r>
              <a:rPr lang="en-US" dirty="0"/>
              <a:t>A good emotion because when we get frustrated, we are motivated to remove the obstacle that is blocking our path toward our goals. </a:t>
            </a:r>
            <a:endParaRPr lang="en-US" altLang="en-US" dirty="0"/>
          </a:p>
        </p:txBody>
      </p:sp>
    </p:spTree>
    <p:extLst>
      <p:ext uri="{BB962C8B-B14F-4D97-AF65-F5344CB8AC3E}">
        <p14:creationId xmlns:p14="http://schemas.microsoft.com/office/powerpoint/2010/main" val="3235129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1" descr="1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4849813"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hidden="1"/>
          <p:cNvSpPr>
            <a:spLocks noGrp="1" noChangeArrowheads="1"/>
          </p:cNvSpPr>
          <p:nvPr>
            <p:ph type="title"/>
          </p:nvPr>
        </p:nvSpPr>
        <p:spPr/>
        <p:txBody>
          <a:bodyPr/>
          <a:lstStyle/>
          <a:p>
            <a:pPr eaLnBrk="1" hangingPunct="1"/>
            <a:endParaRPr lang="en-US" altLang="en-US"/>
          </a:p>
        </p:txBody>
      </p:sp>
      <p:sp>
        <p:nvSpPr>
          <p:cNvPr id="26628" name="Rectangle 4"/>
          <p:cNvSpPr>
            <a:spLocks noChangeArrowheads="1"/>
          </p:cNvSpPr>
          <p:nvPr/>
        </p:nvSpPr>
        <p:spPr bwMode="auto">
          <a:xfrm>
            <a:off x="7843838" y="6584950"/>
            <a:ext cx="13001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eaLnBrk="0" hangingPunct="0">
              <a:defRPr sz="2400">
                <a:solidFill>
                  <a:schemeClr val="tx1"/>
                </a:solidFill>
                <a:latin typeface="Arial" pitchFamily="34" charset="0"/>
                <a:ea typeface="MS PGothic" pitchFamily="34" charset="-128"/>
              </a:defRPr>
            </a:lvl1pPr>
            <a:lvl2pPr marL="742950" indent="-285750" defTabSz="820738" eaLnBrk="0" hangingPunct="0">
              <a:defRPr sz="2400">
                <a:solidFill>
                  <a:schemeClr val="tx1"/>
                </a:solidFill>
                <a:latin typeface="Arial" pitchFamily="34" charset="0"/>
                <a:ea typeface="MS PGothic" pitchFamily="34" charset="-128"/>
              </a:defRPr>
            </a:lvl2pPr>
            <a:lvl3pPr marL="1143000" indent="-228600" defTabSz="820738" eaLnBrk="0" hangingPunct="0">
              <a:defRPr sz="2400">
                <a:solidFill>
                  <a:schemeClr val="tx1"/>
                </a:solidFill>
                <a:latin typeface="Arial" pitchFamily="34" charset="0"/>
                <a:ea typeface="MS PGothic" pitchFamily="34" charset="-128"/>
              </a:defRPr>
            </a:lvl3pPr>
            <a:lvl4pPr marL="1600200" indent="-228600" defTabSz="820738" eaLnBrk="0" hangingPunct="0">
              <a:defRPr sz="2400">
                <a:solidFill>
                  <a:schemeClr val="tx1"/>
                </a:solidFill>
                <a:latin typeface="Arial" pitchFamily="34" charset="0"/>
                <a:ea typeface="MS PGothic" pitchFamily="34" charset="-128"/>
              </a:defRPr>
            </a:lvl4pPr>
            <a:lvl5pPr marL="2057400" indent="-228600" defTabSz="820738" eaLnBrk="0" hangingPunct="0">
              <a:defRPr sz="2400">
                <a:solidFill>
                  <a:schemeClr val="tx1"/>
                </a:solidFill>
                <a:latin typeface="Arial" pitchFamily="34" charset="0"/>
                <a:ea typeface="MS PGothic" pitchFamily="34" charset="-128"/>
              </a:defRPr>
            </a:lvl5pPr>
            <a:lvl6pPr marL="2514600" indent="-228600" defTabSz="82073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82073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82073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82073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r>
              <a:rPr lang="en-US" altLang="en-US" sz="1200" b="1"/>
              <a:t>Fig. 13-4, p. 436</a:t>
            </a:r>
          </a:p>
        </p:txBody>
      </p:sp>
      <p:sp>
        <p:nvSpPr>
          <p:cNvPr id="26629" name="Rectangle 4"/>
          <p:cNvSpPr>
            <a:spLocks noChangeArrowheads="1"/>
          </p:cNvSpPr>
          <p:nvPr/>
        </p:nvSpPr>
        <p:spPr bwMode="auto">
          <a:xfrm>
            <a:off x="0" y="152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dirty="0">
                <a:solidFill>
                  <a:schemeClr val="accent1"/>
                </a:solidFill>
                <a:cs typeface="Arial" pitchFamily="34" charset="0"/>
              </a:rPr>
              <a:t>Reactions to Frustrations</a:t>
            </a:r>
            <a:endParaRPr lang="el-GR" altLang="en-US" dirty="0">
              <a:solidFill>
                <a:schemeClr val="accent1"/>
              </a:solidFill>
              <a:cs typeface="Arial" pitchFamily="34" charset="0"/>
            </a:endParaRPr>
          </a:p>
        </p:txBody>
      </p:sp>
    </p:spTree>
    <p:extLst>
      <p:ext uri="{BB962C8B-B14F-4D97-AF65-F5344CB8AC3E}">
        <p14:creationId xmlns:p14="http://schemas.microsoft.com/office/powerpoint/2010/main" val="1802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solidFill>
                  <a:schemeClr val="accent1"/>
                </a:solidFill>
                <a:latin typeface="+mn-lt"/>
                <a:cs typeface="Arial" pitchFamily="34" charset="0"/>
              </a:rPr>
              <a:t>Anxiety and Stress:  The Difference</a:t>
            </a:r>
          </a:p>
        </p:txBody>
      </p:sp>
      <p:sp>
        <p:nvSpPr>
          <p:cNvPr id="9219" name="Content Placeholder 2"/>
          <p:cNvSpPr>
            <a:spLocks noGrp="1"/>
          </p:cNvSpPr>
          <p:nvPr>
            <p:ph idx="1"/>
          </p:nvPr>
        </p:nvSpPr>
        <p:spPr/>
        <p:txBody>
          <a:bodyPr/>
          <a:lstStyle/>
          <a:p>
            <a:pPr>
              <a:lnSpc>
                <a:spcPct val="120000"/>
              </a:lnSpc>
            </a:pPr>
            <a:r>
              <a:rPr lang="en-US" altLang="en-US" sz="2400" dirty="0">
                <a:cs typeface="Arial" pitchFamily="34" charset="0"/>
              </a:rPr>
              <a:t>“With stress, we know what’s worrying us, but with anxiety you become less aware of </a:t>
            </a:r>
            <a:r>
              <a:rPr lang="en-US" altLang="en-US" sz="2400" i="1" dirty="0">
                <a:cs typeface="Arial" pitchFamily="34" charset="0"/>
              </a:rPr>
              <a:t>what</a:t>
            </a:r>
            <a:r>
              <a:rPr lang="en-US" altLang="en-US" sz="2400" dirty="0">
                <a:cs typeface="Arial" pitchFamily="34" charset="0"/>
              </a:rPr>
              <a:t> you’re anxious about [in the moment] and the reaction comes the problem.  You start to feel anxious about being anxious”</a:t>
            </a:r>
          </a:p>
          <a:p>
            <a:pPr>
              <a:lnSpc>
                <a:spcPct val="120000"/>
              </a:lnSpc>
            </a:pPr>
            <a:r>
              <a:rPr lang="en-US" altLang="en-US" sz="2400" dirty="0">
                <a:cs typeface="Arial" pitchFamily="34" charset="0"/>
              </a:rPr>
              <a:t>Comes from a place of fear, unease, and worry</a:t>
            </a:r>
          </a:p>
        </p:txBody>
      </p:sp>
      <p:pic>
        <p:nvPicPr>
          <p:cNvPr id="9220" name="Picture 3" descr="6357405020812055051488693726_anxiety-charlie-brow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9388" y="4558904"/>
            <a:ext cx="2767012" cy="207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74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solidFill>
                  <a:schemeClr val="accent1"/>
                </a:solidFill>
                <a:cs typeface="Arial" pitchFamily="34" charset="0"/>
              </a:rPr>
              <a:t>Anxiety</a:t>
            </a:r>
          </a:p>
        </p:txBody>
      </p:sp>
      <p:sp>
        <p:nvSpPr>
          <p:cNvPr id="3" name="Content Placeholder 2"/>
          <p:cNvSpPr>
            <a:spLocks noGrp="1"/>
          </p:cNvSpPr>
          <p:nvPr>
            <p:ph idx="1"/>
          </p:nvPr>
        </p:nvSpPr>
        <p:spPr>
          <a:xfrm>
            <a:off x="457200" y="1417638"/>
            <a:ext cx="8229600" cy="4460875"/>
          </a:xfrm>
        </p:spPr>
        <p:txBody>
          <a:bodyPr/>
          <a:lstStyle/>
          <a:p>
            <a:pPr>
              <a:lnSpc>
                <a:spcPct val="120000"/>
              </a:lnSpc>
            </a:pPr>
            <a:r>
              <a:rPr lang="en-US" altLang="en-US" sz="2400" dirty="0">
                <a:cs typeface="Arial" pitchFamily="34" charset="0"/>
              </a:rPr>
              <a:t>A state of apprehension or worry about a danger or threat that might occur</a:t>
            </a:r>
          </a:p>
          <a:p>
            <a:pPr>
              <a:lnSpc>
                <a:spcPct val="120000"/>
              </a:lnSpc>
            </a:pPr>
            <a:r>
              <a:rPr lang="en-US" altLang="en-US" sz="2400" dirty="0">
                <a:cs typeface="Arial" pitchFamily="34" charset="0"/>
              </a:rPr>
              <a:t>Brain based-fight/flight system is activated</a:t>
            </a:r>
          </a:p>
          <a:p>
            <a:pPr>
              <a:lnSpc>
                <a:spcPct val="120000"/>
              </a:lnSpc>
            </a:pPr>
            <a:r>
              <a:rPr lang="en-US" altLang="en-US" sz="2400" dirty="0">
                <a:cs typeface="Arial" pitchFamily="34" charset="0"/>
              </a:rPr>
              <a:t>Sense of helplessness</a:t>
            </a:r>
          </a:p>
          <a:p>
            <a:pPr>
              <a:lnSpc>
                <a:spcPct val="120000"/>
              </a:lnSpc>
            </a:pPr>
            <a:r>
              <a:rPr lang="en-US" altLang="en-US" sz="2400" dirty="0">
                <a:cs typeface="Arial" pitchFamily="34" charset="0"/>
              </a:rPr>
              <a:t>Most common mental health problem of childhood and adolescence</a:t>
            </a:r>
          </a:p>
          <a:p>
            <a:pPr>
              <a:lnSpc>
                <a:spcPct val="120000"/>
              </a:lnSpc>
            </a:pPr>
            <a:r>
              <a:rPr lang="en-US" altLang="en-US" sz="2400" dirty="0">
                <a:cs typeface="Arial" pitchFamily="34" charset="0"/>
              </a:rPr>
              <a:t>More girls than boys</a:t>
            </a:r>
          </a:p>
          <a:p>
            <a:pPr>
              <a:lnSpc>
                <a:spcPct val="120000"/>
              </a:lnSpc>
            </a:pPr>
            <a:endParaRPr lang="en-US" altLang="en-US" sz="2400" dirty="0">
              <a:latin typeface="Arial" pitchFamily="34" charset="0"/>
              <a:cs typeface="Arial" pitchFamily="34" charset="0"/>
            </a:endParaRPr>
          </a:p>
        </p:txBody>
      </p:sp>
    </p:spTree>
    <p:extLst>
      <p:ext uri="{BB962C8B-B14F-4D97-AF65-F5344CB8AC3E}">
        <p14:creationId xmlns:p14="http://schemas.microsoft.com/office/powerpoint/2010/main" val="1299753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mn-lt"/>
                <a:cs typeface="Arial" pitchFamily="34" charset="0"/>
              </a:rPr>
              <a:t>Why it happens</a:t>
            </a:r>
          </a:p>
        </p:txBody>
      </p:sp>
      <p:sp>
        <p:nvSpPr>
          <p:cNvPr id="11267" name="Content Placeholder 2"/>
          <p:cNvSpPr>
            <a:spLocks noGrp="1"/>
          </p:cNvSpPr>
          <p:nvPr>
            <p:ph idx="1"/>
          </p:nvPr>
        </p:nvSpPr>
        <p:spPr/>
        <p:txBody>
          <a:bodyPr/>
          <a:lstStyle/>
          <a:p>
            <a:pPr>
              <a:lnSpc>
                <a:spcPct val="120000"/>
              </a:lnSpc>
            </a:pPr>
            <a:r>
              <a:rPr lang="en-US" altLang="en-US" sz="2400" dirty="0">
                <a:cs typeface="Arial" pitchFamily="34" charset="0"/>
              </a:rPr>
              <a:t>Environmental – witnessing a traumatic event/having a traumatic experience/watching another child be scared</a:t>
            </a:r>
          </a:p>
          <a:p>
            <a:pPr>
              <a:lnSpc>
                <a:spcPct val="120000"/>
              </a:lnSpc>
            </a:pPr>
            <a:r>
              <a:rPr lang="en-US" altLang="en-US" sz="2400" dirty="0">
                <a:cs typeface="Arial" pitchFamily="34" charset="0"/>
              </a:rPr>
              <a:t>During life changes/transitions-death in the family, illness, recent move, new school, birth of sibling, etc.</a:t>
            </a:r>
          </a:p>
          <a:p>
            <a:pPr>
              <a:lnSpc>
                <a:spcPct val="120000"/>
              </a:lnSpc>
            </a:pPr>
            <a:r>
              <a:rPr lang="en-US" altLang="en-US" sz="2400" dirty="0">
                <a:cs typeface="Arial" pitchFamily="34" charset="0"/>
              </a:rPr>
              <a:t>Biological-genetic predisposition- studies have shown children are more likely to develop an anxiety disorder if their parents have anxiety disorders</a:t>
            </a:r>
          </a:p>
        </p:txBody>
      </p:sp>
    </p:spTree>
    <p:extLst>
      <p:ext uri="{BB962C8B-B14F-4D97-AF65-F5344CB8AC3E}">
        <p14:creationId xmlns:p14="http://schemas.microsoft.com/office/powerpoint/2010/main" val="408133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
          </p:nvPr>
        </p:nvSpPr>
        <p:spPr/>
        <p:txBody>
          <a:bodyPr/>
          <a:lstStyle/>
          <a:p>
            <a:r>
              <a:rPr lang="en-US" dirty="0"/>
              <a:t>Stress</a:t>
            </a:r>
          </a:p>
          <a:p>
            <a:r>
              <a:rPr lang="en-US" dirty="0"/>
              <a:t>Morning Stress</a:t>
            </a:r>
          </a:p>
          <a:p>
            <a:r>
              <a:rPr lang="en-US" dirty="0"/>
              <a:t>Stress is a Part of Life</a:t>
            </a:r>
          </a:p>
          <a:p>
            <a:pPr lvl="1"/>
            <a:r>
              <a:rPr lang="en-US" dirty="0"/>
              <a:t>Types of Stress</a:t>
            </a:r>
          </a:p>
          <a:p>
            <a:pPr lvl="1"/>
            <a:r>
              <a:rPr lang="en-US" dirty="0"/>
              <a:t>Stress in Children</a:t>
            </a:r>
          </a:p>
          <a:p>
            <a:pPr lvl="1"/>
            <a:r>
              <a:rPr lang="en-US" dirty="0"/>
              <a:t>Symptoms of Stress</a:t>
            </a:r>
          </a:p>
          <a:p>
            <a:pPr lvl="2"/>
            <a:r>
              <a:rPr lang="en-US" dirty="0"/>
              <a:t>Frustration</a:t>
            </a:r>
          </a:p>
          <a:p>
            <a:pPr marL="731520" lvl="2" indent="0">
              <a:buNone/>
            </a:pPr>
            <a:r>
              <a:rPr lang="en-US" dirty="0"/>
              <a:t>	</a:t>
            </a:r>
          </a:p>
          <a:p>
            <a:endParaRPr lang="en-US" dirty="0"/>
          </a:p>
          <a:p>
            <a:endParaRPr lang="en-US" dirty="0"/>
          </a:p>
        </p:txBody>
      </p:sp>
      <p:sp>
        <p:nvSpPr>
          <p:cNvPr id="4" name="Content Placeholder 3"/>
          <p:cNvSpPr>
            <a:spLocks noGrp="1"/>
          </p:cNvSpPr>
          <p:nvPr>
            <p:ph sz="quarter" idx="2"/>
          </p:nvPr>
        </p:nvSpPr>
        <p:spPr/>
        <p:txBody>
          <a:bodyPr/>
          <a:lstStyle/>
          <a:p>
            <a:r>
              <a:rPr lang="en-US" dirty="0"/>
              <a:t>Anxiety</a:t>
            </a:r>
          </a:p>
          <a:p>
            <a:pPr lvl="1"/>
            <a:r>
              <a:rPr lang="en-US" dirty="0"/>
              <a:t>Types of Anxiety</a:t>
            </a:r>
          </a:p>
          <a:p>
            <a:pPr lvl="1"/>
            <a:r>
              <a:rPr lang="en-US" dirty="0"/>
              <a:t>Symptoms</a:t>
            </a:r>
          </a:p>
          <a:p>
            <a:pPr marL="0" indent="0">
              <a:buNone/>
            </a:pPr>
            <a:endParaRPr lang="en-US" dirty="0"/>
          </a:p>
          <a:p>
            <a:r>
              <a:rPr lang="en-US" dirty="0"/>
              <a:t>How Adults Can Help</a:t>
            </a:r>
          </a:p>
          <a:p>
            <a:pPr lvl="1"/>
            <a:r>
              <a:rPr lang="en-US" dirty="0"/>
              <a:t>Routine</a:t>
            </a:r>
          </a:p>
          <a:p>
            <a:pPr lvl="1"/>
            <a:r>
              <a:rPr lang="en-US" dirty="0"/>
              <a:t>Stress Management</a:t>
            </a:r>
          </a:p>
          <a:p>
            <a:pPr lvl="1"/>
            <a:r>
              <a:rPr lang="en-US" dirty="0"/>
              <a:t>Words of Wisdom</a:t>
            </a:r>
          </a:p>
          <a:p>
            <a:pPr lvl="1"/>
            <a:endParaRPr lang="en-US" dirty="0"/>
          </a:p>
        </p:txBody>
      </p:sp>
    </p:spTree>
    <p:extLst>
      <p:ext uri="{BB962C8B-B14F-4D97-AF65-F5344CB8AC3E}">
        <p14:creationId xmlns:p14="http://schemas.microsoft.com/office/powerpoint/2010/main" val="2648582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172200" cy="1066800"/>
          </a:xfrm>
        </p:spPr>
        <p:txBody>
          <a:bodyPr>
            <a:normAutofit fontScale="90000"/>
          </a:bodyPr>
          <a:lstStyle/>
          <a:p>
            <a:r>
              <a:rPr lang="en-US" b="1" dirty="0">
                <a:latin typeface="Aharoni" panose="02010803020104030203" pitchFamily="2" charset="-79"/>
                <a:cs typeface="Aharoni" panose="02010803020104030203" pitchFamily="2" charset="-79"/>
              </a:rPr>
              <a:t> </a:t>
            </a:r>
            <a:br>
              <a:rPr lang="en-US" b="1" dirty="0">
                <a:latin typeface="Aharoni" panose="02010803020104030203" pitchFamily="2" charset="-79"/>
                <a:cs typeface="Aharoni" panose="02010803020104030203" pitchFamily="2" charset="-79"/>
              </a:rPr>
            </a:br>
            <a:br>
              <a:rPr lang="en-US" b="1" dirty="0">
                <a:latin typeface="Aharoni" panose="02010803020104030203" pitchFamily="2" charset="-79"/>
                <a:cs typeface="Aharoni" panose="02010803020104030203" pitchFamily="2" charset="-79"/>
              </a:rPr>
            </a:br>
            <a:br>
              <a:rPr lang="en-US" b="1" dirty="0">
                <a:latin typeface="Aharoni" panose="02010803020104030203" pitchFamily="2" charset="-79"/>
                <a:cs typeface="Aharoni" panose="02010803020104030203" pitchFamily="2" charset="-79"/>
              </a:rPr>
            </a:br>
            <a:r>
              <a:rPr lang="en-US" dirty="0">
                <a:cs typeface="Aharoni" panose="02010803020104030203" pitchFamily="2" charset="-79"/>
              </a:rPr>
              <a:t>Anxiety Disorders </a:t>
            </a:r>
            <a:br>
              <a:rPr lang="en-US" dirty="0">
                <a:cs typeface="Aharoni" panose="02010803020104030203" pitchFamily="2" charset="-79"/>
              </a:rPr>
            </a:br>
            <a:r>
              <a:rPr lang="en-US" dirty="0">
                <a:cs typeface="Aharoni" panose="02010803020104030203" pitchFamily="2" charset="-79"/>
              </a:rPr>
              <a:t>That Affect Children</a:t>
            </a:r>
            <a:br>
              <a:rPr lang="en-US" b="1" dirty="0">
                <a:latin typeface="Aharoni" panose="02010803020104030203" pitchFamily="2" charset="-79"/>
                <a:cs typeface="Aharoni" panose="02010803020104030203" pitchFamily="2" charset="-79"/>
              </a:rPr>
            </a:br>
            <a:endParaRPr lang="en-US"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97148193"/>
              </p:ext>
            </p:extLst>
          </p:nvPr>
        </p:nvGraphicFramePr>
        <p:xfrm>
          <a:off x="228600" y="1905000"/>
          <a:ext cx="8686800" cy="4648200"/>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val="20000"/>
                    </a:ext>
                  </a:extLst>
                </a:gridCol>
                <a:gridCol w="5212080">
                  <a:extLst>
                    <a:ext uri="{9D8B030D-6E8A-4147-A177-3AD203B41FA5}">
                      <a16:colId xmlns:a16="http://schemas.microsoft.com/office/drawing/2014/main" val="20001"/>
                    </a:ext>
                  </a:extLst>
                </a:gridCol>
              </a:tblGrid>
              <a:tr h="495356">
                <a:tc>
                  <a:txBody>
                    <a:bodyPr/>
                    <a:lstStyle/>
                    <a:p>
                      <a:pPr algn="ctr"/>
                      <a:r>
                        <a:rPr lang="en-US" b="1" dirty="0">
                          <a:solidFill>
                            <a:srgbClr val="002060"/>
                          </a:solidFill>
                        </a:rPr>
                        <a:t>Anxiety Disorder </a:t>
                      </a:r>
                    </a:p>
                  </a:txBody>
                  <a:tcPr/>
                </a:tc>
                <a:tc>
                  <a:txBody>
                    <a:bodyPr/>
                    <a:lstStyle/>
                    <a:p>
                      <a:pPr algn="ctr"/>
                      <a:r>
                        <a:rPr lang="en-US" b="1" dirty="0">
                          <a:solidFill>
                            <a:srgbClr val="002060"/>
                          </a:solidFill>
                        </a:rPr>
                        <a:t>Symptoms </a:t>
                      </a:r>
                    </a:p>
                  </a:txBody>
                  <a:tcPr/>
                </a:tc>
                <a:extLst>
                  <a:ext uri="{0D108BD9-81ED-4DB2-BD59-A6C34878D82A}">
                    <a16:rowId xmlns:a16="http://schemas.microsoft.com/office/drawing/2014/main" val="10000"/>
                  </a:ext>
                </a:extLst>
              </a:tr>
              <a:tr h="2076422">
                <a:tc>
                  <a:txBody>
                    <a:bodyPr/>
                    <a:lstStyle/>
                    <a:p>
                      <a:endParaRPr lang="en-US" sz="1600" b="1" dirty="0">
                        <a:solidFill>
                          <a:srgbClr val="002060"/>
                        </a:solidFill>
                      </a:endParaRPr>
                    </a:p>
                    <a:p>
                      <a:r>
                        <a:rPr lang="en-US" sz="1600" b="1" dirty="0">
                          <a:solidFill>
                            <a:srgbClr val="002060"/>
                          </a:solidFill>
                        </a:rPr>
                        <a:t>Separation Anxiety Disorder</a:t>
                      </a:r>
                    </a:p>
                  </a:txBody>
                  <a:tcPr/>
                </a:tc>
                <a:tc>
                  <a:txBody>
                    <a:bodyPr/>
                    <a:lstStyle/>
                    <a:p>
                      <a:endParaRPr lang="en-US" sz="1600" dirty="0">
                        <a:solidFill>
                          <a:srgbClr val="002060"/>
                        </a:solidFill>
                      </a:endParaRPr>
                    </a:p>
                    <a:p>
                      <a:r>
                        <a:rPr lang="en-US" sz="1600" dirty="0">
                          <a:solidFill>
                            <a:srgbClr val="002060"/>
                          </a:solidFill>
                        </a:rPr>
                        <a:t>These kids not only won't spend the night with a friend or family member</a:t>
                      </a:r>
                      <a:r>
                        <a:rPr lang="en-US" sz="1600" baseline="0" dirty="0">
                          <a:solidFill>
                            <a:srgbClr val="002060"/>
                          </a:solidFill>
                        </a:rPr>
                        <a:t> </a:t>
                      </a:r>
                      <a:r>
                        <a:rPr lang="en-US" sz="1600" dirty="0">
                          <a:solidFill>
                            <a:srgbClr val="002060"/>
                          </a:solidFill>
                        </a:rPr>
                        <a:t>without their parents, they want someone with them until they fall asleep; difficulty staying long periods of time with familiar</a:t>
                      </a:r>
                      <a:r>
                        <a:rPr lang="en-US" sz="1600" baseline="0" dirty="0">
                          <a:solidFill>
                            <a:srgbClr val="002060"/>
                          </a:solidFill>
                        </a:rPr>
                        <a:t> adults such as : Family members or a babysitter. </a:t>
                      </a:r>
                      <a:r>
                        <a:rPr lang="en-US" sz="1600" b="1" baseline="0" dirty="0">
                          <a:solidFill>
                            <a:srgbClr val="002060"/>
                          </a:solidFill>
                        </a:rPr>
                        <a:t>The level of anxiety is inappropriate for their age</a:t>
                      </a:r>
                      <a:r>
                        <a:rPr lang="en-US" sz="1600" baseline="0" dirty="0">
                          <a:solidFill>
                            <a:srgbClr val="002060"/>
                          </a:solidFill>
                        </a:rPr>
                        <a:t>.</a:t>
                      </a:r>
                      <a:endParaRPr lang="en-US" sz="1600" dirty="0">
                        <a:solidFill>
                          <a:srgbClr val="002060"/>
                        </a:solidFill>
                      </a:endParaRPr>
                    </a:p>
                  </a:txBody>
                  <a:tcPr/>
                </a:tc>
                <a:extLst>
                  <a:ext uri="{0D108BD9-81ED-4DB2-BD59-A6C34878D82A}">
                    <a16:rowId xmlns:a16="http://schemas.microsoft.com/office/drawing/2014/main" val="10001"/>
                  </a:ext>
                </a:extLst>
              </a:tr>
              <a:tr h="2076422">
                <a:tc>
                  <a:txBody>
                    <a:bodyPr/>
                    <a:lstStyle/>
                    <a:p>
                      <a:endParaRPr lang="en-US" sz="1600" b="1" dirty="0">
                        <a:solidFill>
                          <a:srgbClr val="002060"/>
                        </a:solidFill>
                      </a:endParaRPr>
                    </a:p>
                    <a:p>
                      <a:r>
                        <a:rPr lang="en-US" sz="1600" b="1" dirty="0">
                          <a:solidFill>
                            <a:srgbClr val="002060"/>
                          </a:solidFill>
                        </a:rPr>
                        <a:t>Social Anxiety Disorder</a:t>
                      </a:r>
                    </a:p>
                  </a:txBody>
                  <a:tcPr/>
                </a:tc>
                <a:tc>
                  <a:txBody>
                    <a:bodyPr/>
                    <a:lstStyle/>
                    <a:p>
                      <a:endParaRPr lang="en-US" sz="1600" dirty="0">
                        <a:solidFill>
                          <a:srgbClr val="002060"/>
                        </a:solidFill>
                      </a:endParaRPr>
                    </a:p>
                    <a:p>
                      <a:r>
                        <a:rPr lang="en-US" sz="1600" dirty="0">
                          <a:solidFill>
                            <a:srgbClr val="002060"/>
                          </a:solidFill>
                        </a:rPr>
                        <a:t>A strong fear of social situations, being the focus of attention and/or being around unfamiliar people. afraid to talk in class, meet new people or even walk through a crowded room</a:t>
                      </a:r>
                      <a:r>
                        <a:rPr lang="en-US" sz="1600" b="1" dirty="0">
                          <a:solidFill>
                            <a:srgbClr val="002060"/>
                          </a:solidFill>
                        </a:rPr>
                        <a:t>. It is far beyond just being shy.</a:t>
                      </a:r>
                    </a:p>
                    <a:p>
                      <a:endParaRPr lang="en-US"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7575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762000"/>
          </a:xfrm>
        </p:spPr>
        <p:txBody>
          <a:bodyPr/>
          <a:lstStyle/>
          <a:p>
            <a:r>
              <a:rPr lang="en-US" altLang="en-US"/>
              <a:t>Signs and Symptoms </a:t>
            </a:r>
          </a:p>
        </p:txBody>
      </p:sp>
      <p:sp>
        <p:nvSpPr>
          <p:cNvPr id="12290" name="Content Placeholder 6"/>
          <p:cNvSpPr>
            <a:spLocks noGrp="1"/>
          </p:cNvSpPr>
          <p:nvPr>
            <p:ph sz="half" idx="1"/>
          </p:nvPr>
        </p:nvSpPr>
        <p:spPr>
          <a:xfrm>
            <a:off x="381000" y="1371600"/>
            <a:ext cx="4114800" cy="4953000"/>
          </a:xfrm>
        </p:spPr>
        <p:txBody>
          <a:bodyPr>
            <a:normAutofit lnSpcReduction="10000"/>
          </a:bodyPr>
          <a:lstStyle/>
          <a:p>
            <a:r>
              <a:rPr lang="en-US" altLang="en-US" sz="2000" dirty="0"/>
              <a:t>Disinterest in favorite extracurricular activities  </a:t>
            </a:r>
          </a:p>
          <a:p>
            <a:r>
              <a:rPr lang="en-US" altLang="en-US" sz="2000" dirty="0"/>
              <a:t>Problems at school and losing interest in school  </a:t>
            </a:r>
          </a:p>
          <a:p>
            <a:r>
              <a:rPr lang="en-US" altLang="en-US" sz="2000" dirty="0"/>
              <a:t>Substance abuse, including alcohol and drug (illegal and legal drugs) use </a:t>
            </a:r>
          </a:p>
          <a:p>
            <a:r>
              <a:rPr lang="en-US" altLang="en-US" sz="2000" dirty="0"/>
              <a:t>Behavioral problems  </a:t>
            </a:r>
          </a:p>
          <a:p>
            <a:r>
              <a:rPr lang="en-US" altLang="en-US" sz="2000" dirty="0"/>
              <a:t>Withdrawing from family and friends  </a:t>
            </a:r>
          </a:p>
          <a:p>
            <a:r>
              <a:rPr lang="en-US" altLang="en-US" sz="2000" dirty="0"/>
              <a:t>Sleep changes  </a:t>
            </a:r>
          </a:p>
          <a:p>
            <a:r>
              <a:rPr lang="en-US" altLang="en-US" sz="2000" dirty="0"/>
              <a:t>Changes in eating habits  </a:t>
            </a:r>
          </a:p>
          <a:p>
            <a:r>
              <a:rPr lang="en-US" altLang="en-US" sz="2000" dirty="0"/>
              <a:t>Begins to neglect hygiene and other matters of personal appearance </a:t>
            </a:r>
          </a:p>
          <a:p>
            <a:endParaRPr lang="en-US" altLang="en-US" dirty="0"/>
          </a:p>
        </p:txBody>
      </p:sp>
      <p:sp>
        <p:nvSpPr>
          <p:cNvPr id="12291" name="Content Placeholder 7"/>
          <p:cNvSpPr>
            <a:spLocks noGrp="1"/>
          </p:cNvSpPr>
          <p:nvPr>
            <p:ph sz="half" idx="2"/>
          </p:nvPr>
        </p:nvSpPr>
        <p:spPr>
          <a:xfrm>
            <a:off x="4648200" y="1371600"/>
            <a:ext cx="4038600" cy="4953000"/>
          </a:xfrm>
        </p:spPr>
        <p:txBody>
          <a:bodyPr>
            <a:normAutofit lnSpcReduction="10000"/>
          </a:bodyPr>
          <a:lstStyle/>
          <a:p>
            <a:r>
              <a:rPr lang="en-US" altLang="en-US" sz="2000"/>
              <a:t>Emotional distress brings on physical complaints (aches, fatigues, migraines)</a:t>
            </a:r>
          </a:p>
          <a:p>
            <a:r>
              <a:rPr lang="en-US" altLang="en-US" sz="2000"/>
              <a:t>Hard time concentrating and paying attention  </a:t>
            </a:r>
          </a:p>
          <a:p>
            <a:r>
              <a:rPr lang="en-US" altLang="en-US" sz="2000"/>
              <a:t>Declining grades in school </a:t>
            </a:r>
          </a:p>
          <a:p>
            <a:r>
              <a:rPr lang="en-US" altLang="en-US" sz="2000"/>
              <a:t>Loss of interest in schoolwork  </a:t>
            </a:r>
          </a:p>
          <a:p>
            <a:r>
              <a:rPr lang="en-US" altLang="en-US" sz="2000"/>
              <a:t>Risk taking behaviors  </a:t>
            </a:r>
          </a:p>
          <a:p>
            <a:r>
              <a:rPr lang="en-US" altLang="en-US" sz="2000"/>
              <a:t>Complains more frequently of boredom  </a:t>
            </a:r>
          </a:p>
          <a:p>
            <a:r>
              <a:rPr lang="en-US" altLang="en-US" sz="2000"/>
              <a:t>Does not respond as before to praise</a:t>
            </a:r>
          </a:p>
          <a:p>
            <a:r>
              <a:rPr lang="en-US" altLang="en-US" sz="2000"/>
              <a:t>Changing friend groups</a:t>
            </a:r>
          </a:p>
          <a:p>
            <a:r>
              <a:rPr lang="en-US" altLang="en-US" sz="2000"/>
              <a:t>Isolating from friends and family </a:t>
            </a:r>
          </a:p>
          <a:p>
            <a:endParaRPr lang="en-US" altLang="en-US"/>
          </a:p>
        </p:txBody>
      </p:sp>
      <p:sp>
        <p:nvSpPr>
          <p:cNvPr id="12292" name="TextBox 1"/>
          <p:cNvSpPr txBox="1">
            <a:spLocks noChangeArrowheads="1"/>
          </p:cNvSpPr>
          <p:nvPr/>
        </p:nvSpPr>
        <p:spPr bwMode="auto">
          <a:xfrm>
            <a:off x="8534400" y="6581775"/>
            <a:ext cx="390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r>
              <a:rPr lang="en-US" altLang="en-US" sz="1200"/>
              <a:t>SS</a:t>
            </a:r>
          </a:p>
        </p:txBody>
      </p:sp>
    </p:spTree>
    <p:extLst>
      <p:ext uri="{BB962C8B-B14F-4D97-AF65-F5344CB8AC3E}">
        <p14:creationId xmlns:p14="http://schemas.microsoft.com/office/powerpoint/2010/main" val="2734504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versus Anxiety versus anxiety disorder</a:t>
            </a:r>
          </a:p>
        </p:txBody>
      </p:sp>
      <p:sp>
        <p:nvSpPr>
          <p:cNvPr id="3" name="Content Placeholder 2"/>
          <p:cNvSpPr>
            <a:spLocks noGrp="1"/>
          </p:cNvSpPr>
          <p:nvPr>
            <p:ph sz="quarter" idx="1"/>
          </p:nvPr>
        </p:nvSpPr>
        <p:spPr>
          <a:xfrm>
            <a:off x="457200" y="1600200"/>
            <a:ext cx="7467600" cy="4038600"/>
          </a:xfrm>
        </p:spPr>
        <p:txBody>
          <a:bodyPr/>
          <a:lstStyle/>
          <a:p>
            <a:pPr marL="0" indent="0">
              <a:buNone/>
            </a:pPr>
            <a:endParaRPr lang="en-US" dirty="0"/>
          </a:p>
        </p:txBody>
      </p:sp>
      <p:sp>
        <p:nvSpPr>
          <p:cNvPr id="4" name="Pentagon 3"/>
          <p:cNvSpPr/>
          <p:nvPr/>
        </p:nvSpPr>
        <p:spPr>
          <a:xfrm>
            <a:off x="990600" y="2819400"/>
            <a:ext cx="6705600" cy="1447800"/>
          </a:xfrm>
          <a:prstGeom prst="homePlat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5869" y="4495800"/>
            <a:ext cx="2024913" cy="646331"/>
          </a:xfrm>
          <a:prstGeom prst="rect">
            <a:avLst/>
          </a:prstGeom>
          <a:noFill/>
        </p:spPr>
        <p:txBody>
          <a:bodyPr wrap="none" rtlCol="0">
            <a:spAutoFit/>
          </a:bodyPr>
          <a:lstStyle/>
          <a:p>
            <a:r>
              <a:rPr lang="en-US" dirty="0"/>
              <a:t>Normal everyday</a:t>
            </a:r>
          </a:p>
          <a:p>
            <a:r>
              <a:rPr lang="en-US" b="1" dirty="0"/>
              <a:t>Stress</a:t>
            </a:r>
          </a:p>
        </p:txBody>
      </p:sp>
      <p:cxnSp>
        <p:nvCxnSpPr>
          <p:cNvPr id="7" name="Straight Connector 6"/>
          <p:cNvCxnSpPr/>
          <p:nvPr/>
        </p:nvCxnSpPr>
        <p:spPr>
          <a:xfrm>
            <a:off x="990600" y="2209800"/>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81600" y="2209800"/>
            <a:ext cx="0" cy="2286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31285" y="1549614"/>
            <a:ext cx="2300630" cy="646331"/>
          </a:xfrm>
          <a:prstGeom prst="rect">
            <a:avLst/>
          </a:prstGeom>
          <a:noFill/>
        </p:spPr>
        <p:txBody>
          <a:bodyPr wrap="none" rtlCol="0">
            <a:spAutoFit/>
          </a:bodyPr>
          <a:lstStyle/>
          <a:p>
            <a:r>
              <a:rPr lang="en-US" dirty="0"/>
              <a:t>Consistent, Chronic</a:t>
            </a:r>
          </a:p>
          <a:p>
            <a:r>
              <a:rPr lang="en-US" b="1" dirty="0"/>
              <a:t>Anxiety</a:t>
            </a:r>
          </a:p>
        </p:txBody>
      </p:sp>
      <p:cxnSp>
        <p:nvCxnSpPr>
          <p:cNvPr id="13" name="Straight Connector 12"/>
          <p:cNvCxnSpPr/>
          <p:nvPr/>
        </p:nvCxnSpPr>
        <p:spPr>
          <a:xfrm>
            <a:off x="6858000" y="2209800"/>
            <a:ext cx="0" cy="23622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04580" y="4791256"/>
            <a:ext cx="3906839" cy="646331"/>
          </a:xfrm>
          <a:prstGeom prst="rect">
            <a:avLst/>
          </a:prstGeom>
          <a:noFill/>
        </p:spPr>
        <p:txBody>
          <a:bodyPr wrap="none" rtlCol="0">
            <a:spAutoFit/>
          </a:bodyPr>
          <a:lstStyle/>
          <a:p>
            <a:r>
              <a:rPr lang="en-US" dirty="0"/>
              <a:t>Excessive, Completely Preoccupied</a:t>
            </a:r>
          </a:p>
          <a:p>
            <a:r>
              <a:rPr lang="en-US" b="1" dirty="0"/>
              <a:t>Anxiety Disorder</a:t>
            </a:r>
          </a:p>
        </p:txBody>
      </p:sp>
      <p:sp>
        <p:nvSpPr>
          <p:cNvPr id="15" name="TextBox 14"/>
          <p:cNvSpPr txBox="1"/>
          <p:nvPr/>
        </p:nvSpPr>
        <p:spPr>
          <a:xfrm>
            <a:off x="805869" y="6172200"/>
            <a:ext cx="7588937" cy="369332"/>
          </a:xfrm>
          <a:prstGeom prst="rect">
            <a:avLst/>
          </a:prstGeom>
          <a:noFill/>
        </p:spPr>
        <p:txBody>
          <a:bodyPr wrap="none" rtlCol="0">
            <a:spAutoFit/>
          </a:bodyPr>
          <a:lstStyle/>
          <a:p>
            <a:r>
              <a:rPr lang="en-US" dirty="0"/>
              <a:t>PLEASE DO NO SELF DIAGNOSIS.  PLEASE SEEK ASSISTANCE!</a:t>
            </a:r>
          </a:p>
        </p:txBody>
      </p:sp>
    </p:spTree>
    <p:extLst>
      <p:ext uri="{BB962C8B-B14F-4D97-AF65-F5344CB8AC3E}">
        <p14:creationId xmlns:p14="http://schemas.microsoft.com/office/powerpoint/2010/main" val="3164309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THE ADULTS HELP?</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0657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all about Routine</a:t>
            </a:r>
          </a:p>
        </p:txBody>
      </p:sp>
      <p:sp>
        <p:nvSpPr>
          <p:cNvPr id="3" name="Content Placeholder 2"/>
          <p:cNvSpPr>
            <a:spLocks noGrp="1"/>
          </p:cNvSpPr>
          <p:nvPr>
            <p:ph idx="1"/>
          </p:nvPr>
        </p:nvSpPr>
        <p:spPr/>
        <p:txBody>
          <a:bodyPr>
            <a:normAutofit lnSpcReduction="10000"/>
          </a:bodyPr>
          <a:lstStyle/>
          <a:p>
            <a:pPr marL="0" indent="0">
              <a:spcBef>
                <a:spcPts val="0"/>
              </a:spcBef>
              <a:buClrTx/>
              <a:buNone/>
              <a:defRPr/>
            </a:pPr>
            <a:r>
              <a:rPr lang="en-US" sz="2800" dirty="0"/>
              <a:t>When children don’t know what to expect OR if too much of their day is filled with un-structured activities, it can cause feelings of anxiety and resistance.  </a:t>
            </a:r>
          </a:p>
          <a:p>
            <a:pPr>
              <a:spcBef>
                <a:spcPts val="0"/>
              </a:spcBef>
              <a:buClrTx/>
              <a:defRPr/>
            </a:pPr>
            <a:endParaRPr lang="en-US" sz="2800" dirty="0"/>
          </a:p>
          <a:p>
            <a:pPr lvl="1">
              <a:spcBef>
                <a:spcPts val="0"/>
              </a:spcBef>
              <a:buClrTx/>
              <a:defRPr/>
            </a:pPr>
            <a:r>
              <a:rPr lang="en-US" sz="2400" dirty="0"/>
              <a:t>Children feel a sense of ‘safety’ when they know what to expect at various points during their day. </a:t>
            </a:r>
          </a:p>
          <a:p>
            <a:pPr>
              <a:spcBef>
                <a:spcPts val="0"/>
              </a:spcBef>
              <a:buClrTx/>
              <a:defRPr/>
            </a:pPr>
            <a:endParaRPr lang="en-US" sz="2800" dirty="0"/>
          </a:p>
          <a:p>
            <a:pPr lvl="1">
              <a:spcBef>
                <a:spcPts val="0"/>
              </a:spcBef>
              <a:buClrTx/>
              <a:defRPr/>
            </a:pPr>
            <a:r>
              <a:rPr lang="en-US" sz="2400" dirty="0"/>
              <a:t>Getting used to a particular routine means they know what to expect and could lead to less resistance when it’s time to start their day.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50554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altLang="en-US"/>
              <a:t>Stress Management Tools</a:t>
            </a:r>
          </a:p>
        </p:txBody>
      </p:sp>
      <p:sp>
        <p:nvSpPr>
          <p:cNvPr id="14338" name="Content Placeholder 3"/>
          <p:cNvSpPr>
            <a:spLocks noGrp="1"/>
          </p:cNvSpPr>
          <p:nvPr>
            <p:ph sz="half" idx="1"/>
          </p:nvPr>
        </p:nvSpPr>
        <p:spPr>
          <a:xfrm>
            <a:off x="685800" y="1828800"/>
            <a:ext cx="3810000" cy="4495800"/>
          </a:xfrm>
        </p:spPr>
        <p:txBody>
          <a:bodyPr/>
          <a:lstStyle/>
          <a:p>
            <a:r>
              <a:rPr lang="en-US" altLang="en-US" dirty="0"/>
              <a:t>Sleep</a:t>
            </a:r>
          </a:p>
          <a:p>
            <a:r>
              <a:rPr lang="en-US" altLang="en-US" dirty="0"/>
              <a:t>Eat right</a:t>
            </a:r>
          </a:p>
          <a:p>
            <a:r>
              <a:rPr lang="en-US" altLang="en-US" dirty="0"/>
              <a:t>Avoid caffeine</a:t>
            </a:r>
          </a:p>
          <a:p>
            <a:r>
              <a:rPr lang="en-US" altLang="en-US" dirty="0"/>
              <a:t>Exercise</a:t>
            </a:r>
          </a:p>
          <a:p>
            <a:r>
              <a:rPr lang="en-US" altLang="en-US" dirty="0"/>
              <a:t>Music</a:t>
            </a:r>
          </a:p>
          <a:p>
            <a:r>
              <a:rPr lang="en-US" altLang="en-US" dirty="0"/>
              <a:t>Relaxation techniques</a:t>
            </a:r>
          </a:p>
          <a:p>
            <a:r>
              <a:rPr lang="en-US" altLang="en-US" dirty="0"/>
              <a:t>Prayer/spirituality</a:t>
            </a:r>
          </a:p>
          <a:p>
            <a:r>
              <a:rPr lang="en-US" altLang="en-US" dirty="0"/>
              <a:t>Set priorities </a:t>
            </a:r>
          </a:p>
          <a:p>
            <a:endParaRPr lang="en-US" altLang="en-US" dirty="0"/>
          </a:p>
        </p:txBody>
      </p:sp>
      <p:sp>
        <p:nvSpPr>
          <p:cNvPr id="14339" name="Content Placeholder 4"/>
          <p:cNvSpPr>
            <a:spLocks noGrp="1"/>
          </p:cNvSpPr>
          <p:nvPr>
            <p:ph sz="half" idx="2"/>
          </p:nvPr>
        </p:nvSpPr>
        <p:spPr>
          <a:xfrm>
            <a:off x="4648200" y="1828800"/>
            <a:ext cx="3810000" cy="2286000"/>
          </a:xfrm>
        </p:spPr>
        <p:txBody>
          <a:bodyPr/>
          <a:lstStyle/>
          <a:p>
            <a:r>
              <a:rPr lang="en-US" altLang="en-US"/>
              <a:t>Study smarter, not harder</a:t>
            </a:r>
          </a:p>
          <a:p>
            <a:r>
              <a:rPr lang="en-US" altLang="en-US"/>
              <a:t>Planning/organization</a:t>
            </a:r>
          </a:p>
          <a:p>
            <a:r>
              <a:rPr lang="en-US" altLang="en-US"/>
              <a:t>Compartmentalizing</a:t>
            </a:r>
          </a:p>
          <a:p>
            <a:endParaRPr lang="en-US" altLang="en-US"/>
          </a:p>
        </p:txBody>
      </p:sp>
      <p:pic>
        <p:nvPicPr>
          <p:cNvPr id="14340" name="Picture 5" descr="yoga.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962400"/>
            <a:ext cx="44069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2"/>
          <p:cNvSpPr txBox="1">
            <a:spLocks noChangeArrowheads="1"/>
          </p:cNvSpPr>
          <p:nvPr/>
        </p:nvSpPr>
        <p:spPr bwMode="auto">
          <a:xfrm>
            <a:off x="8534400" y="658177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r>
              <a:rPr lang="en-US" altLang="en-US" sz="1200"/>
              <a:t>BF</a:t>
            </a:r>
          </a:p>
        </p:txBody>
      </p:sp>
    </p:spTree>
    <p:extLst>
      <p:ext uri="{BB962C8B-B14F-4D97-AF65-F5344CB8AC3E}">
        <p14:creationId xmlns:p14="http://schemas.microsoft.com/office/powerpoint/2010/main" val="3628284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000" dirty="0">
                <a:latin typeface="+mn-lt"/>
                <a:cs typeface="Arial" pitchFamily="34" charset="0"/>
              </a:rPr>
              <a:t>How To Talk to Your Children About Anxiety</a:t>
            </a:r>
          </a:p>
        </p:txBody>
      </p:sp>
      <p:sp>
        <p:nvSpPr>
          <p:cNvPr id="19459" name="Content Placeholder 2"/>
          <p:cNvSpPr>
            <a:spLocks noGrp="1"/>
          </p:cNvSpPr>
          <p:nvPr>
            <p:ph idx="1"/>
          </p:nvPr>
        </p:nvSpPr>
        <p:spPr/>
        <p:txBody>
          <a:bodyPr/>
          <a:lstStyle/>
          <a:p>
            <a:pPr>
              <a:lnSpc>
                <a:spcPct val="120000"/>
              </a:lnSpc>
            </a:pPr>
            <a:r>
              <a:rPr lang="en-US" altLang="en-US" sz="2400" dirty="0">
                <a:cs typeface="Arial" pitchFamily="34" charset="0"/>
              </a:rPr>
              <a:t>Talk privately and tell them you notice something is bothering him/her</a:t>
            </a:r>
          </a:p>
          <a:p>
            <a:pPr>
              <a:lnSpc>
                <a:spcPct val="120000"/>
              </a:lnSpc>
            </a:pPr>
            <a:r>
              <a:rPr lang="en-US" altLang="en-US" sz="2400" dirty="0">
                <a:cs typeface="Arial" pitchFamily="34" charset="0"/>
              </a:rPr>
              <a:t>Listen attentively/calmly to what is wrong</a:t>
            </a:r>
          </a:p>
          <a:p>
            <a:pPr>
              <a:lnSpc>
                <a:spcPct val="120000"/>
              </a:lnSpc>
            </a:pPr>
            <a:r>
              <a:rPr lang="en-US" altLang="en-US" sz="2400" dirty="0">
                <a:cs typeface="Arial" pitchFamily="34" charset="0"/>
              </a:rPr>
              <a:t>Validate feelings &amp; label them if appropriate</a:t>
            </a:r>
          </a:p>
          <a:p>
            <a:pPr>
              <a:lnSpc>
                <a:spcPct val="120000"/>
              </a:lnSpc>
            </a:pPr>
            <a:r>
              <a:rPr lang="en-US" altLang="en-US" sz="2400" dirty="0">
                <a:cs typeface="Arial" pitchFamily="34" charset="0"/>
              </a:rPr>
              <a:t>Involve the child in the solution – help them brainstorm things that might help</a:t>
            </a:r>
          </a:p>
          <a:p>
            <a:pPr>
              <a:lnSpc>
                <a:spcPct val="120000"/>
              </a:lnSpc>
            </a:pPr>
            <a:r>
              <a:rPr lang="en-US" altLang="en-US" sz="2400" dirty="0">
                <a:cs typeface="Arial" pitchFamily="34" charset="0"/>
              </a:rPr>
              <a:t>Be patient – just being there helps</a:t>
            </a:r>
          </a:p>
        </p:txBody>
      </p:sp>
    </p:spTree>
    <p:extLst>
      <p:ext uri="{BB962C8B-B14F-4D97-AF65-F5344CB8AC3E}">
        <p14:creationId xmlns:p14="http://schemas.microsoft.com/office/powerpoint/2010/main" val="1956691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72400" cy="685800"/>
          </a:xfrm>
        </p:spPr>
        <p:txBody>
          <a:bodyPr/>
          <a:lstStyle/>
          <a:p>
            <a:r>
              <a:rPr lang="en-US" altLang="en-US" dirty="0"/>
              <a:t>Words of Wisdom</a:t>
            </a:r>
          </a:p>
        </p:txBody>
      </p:sp>
      <p:sp>
        <p:nvSpPr>
          <p:cNvPr id="13314" name="Content Placeholder 2"/>
          <p:cNvSpPr>
            <a:spLocks noGrp="1"/>
          </p:cNvSpPr>
          <p:nvPr>
            <p:ph idx="1"/>
          </p:nvPr>
        </p:nvSpPr>
        <p:spPr>
          <a:xfrm>
            <a:off x="152400" y="1371600"/>
            <a:ext cx="8839200" cy="4953000"/>
          </a:xfrm>
        </p:spPr>
        <p:txBody>
          <a:bodyPr>
            <a:normAutofit lnSpcReduction="10000"/>
          </a:bodyPr>
          <a:lstStyle/>
          <a:p>
            <a:r>
              <a:rPr lang="en-US" altLang="en-US" sz="2400" dirty="0"/>
              <a:t>Validation</a:t>
            </a:r>
          </a:p>
          <a:p>
            <a:pPr lvl="1"/>
            <a:r>
              <a:rPr lang="en-US" altLang="en-US" sz="2400" dirty="0"/>
              <a:t>I hear you saying you feel really sad.</a:t>
            </a:r>
          </a:p>
          <a:p>
            <a:pPr lvl="1"/>
            <a:r>
              <a:rPr lang="en-US" altLang="en-US" sz="2400" dirty="0"/>
              <a:t>That sounds very painful.</a:t>
            </a:r>
          </a:p>
          <a:p>
            <a:r>
              <a:rPr lang="en-US" altLang="en-US" sz="2400" dirty="0"/>
              <a:t>Ask open-ended questions</a:t>
            </a:r>
          </a:p>
          <a:p>
            <a:pPr lvl="1"/>
            <a:r>
              <a:rPr lang="en-US" altLang="en-US" sz="2400" dirty="0"/>
              <a:t>Have you ever felt really frustrated?</a:t>
            </a:r>
          </a:p>
          <a:p>
            <a:pPr lvl="1"/>
            <a:r>
              <a:rPr lang="en-US" altLang="en-US" sz="2400" dirty="0"/>
              <a:t>How long have you felt that way?</a:t>
            </a:r>
          </a:p>
          <a:p>
            <a:pPr lvl="1"/>
            <a:r>
              <a:rPr lang="en-US" altLang="en-US" sz="2400" dirty="0"/>
              <a:t>Has this happened before? How long did it last?</a:t>
            </a:r>
          </a:p>
          <a:p>
            <a:r>
              <a:rPr lang="en-US" altLang="en-US" sz="2400" dirty="0"/>
              <a:t>Be in contact with your child’s therapist and psychiatrist</a:t>
            </a:r>
          </a:p>
          <a:p>
            <a:r>
              <a:rPr lang="en-US" altLang="en-US" sz="2400" dirty="0"/>
              <a:t>Get therapy for yourself</a:t>
            </a:r>
          </a:p>
          <a:p>
            <a:pPr lvl="1"/>
            <a:r>
              <a:rPr lang="en-US" altLang="en-US" sz="2400" dirty="0"/>
              <a:t>Sending only the kid gives them the message: “I am broken, and they want this therapist to fix me.”</a:t>
            </a:r>
          </a:p>
          <a:p>
            <a:pPr lvl="1"/>
            <a:r>
              <a:rPr lang="en-US" altLang="en-US" sz="2400" dirty="0"/>
              <a:t>It is hard to watch your kids struggle! </a:t>
            </a:r>
          </a:p>
          <a:p>
            <a:endParaRPr lang="en-US" altLang="en-US" dirty="0"/>
          </a:p>
        </p:txBody>
      </p:sp>
      <p:sp>
        <p:nvSpPr>
          <p:cNvPr id="13315" name="TextBox 2"/>
          <p:cNvSpPr txBox="1">
            <a:spLocks noChangeArrowheads="1"/>
          </p:cNvSpPr>
          <p:nvPr/>
        </p:nvSpPr>
        <p:spPr bwMode="auto">
          <a:xfrm>
            <a:off x="8534400" y="6581775"/>
            <a:ext cx="390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r>
              <a:rPr lang="en-US" altLang="en-US" sz="1200"/>
              <a:t>SS</a:t>
            </a:r>
          </a:p>
        </p:txBody>
      </p:sp>
    </p:spTree>
    <p:extLst>
      <p:ext uri="{BB962C8B-B14F-4D97-AF65-F5344CB8AC3E}">
        <p14:creationId xmlns:p14="http://schemas.microsoft.com/office/powerpoint/2010/main" val="2235300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cs typeface="Arial" pitchFamily="34" charset="0"/>
              </a:rPr>
              <a:t>Food for thought…</a:t>
            </a:r>
          </a:p>
        </p:txBody>
      </p:sp>
      <p:sp>
        <p:nvSpPr>
          <p:cNvPr id="24579" name="Content Placeholder 2"/>
          <p:cNvSpPr>
            <a:spLocks noGrp="1"/>
          </p:cNvSpPr>
          <p:nvPr>
            <p:ph idx="1"/>
          </p:nvPr>
        </p:nvSpPr>
        <p:spPr/>
        <p:txBody>
          <a:bodyPr/>
          <a:lstStyle/>
          <a:p>
            <a:pPr>
              <a:lnSpc>
                <a:spcPct val="120000"/>
              </a:lnSpc>
            </a:pPr>
            <a:r>
              <a:rPr lang="en-US" altLang="en-US" sz="2800" dirty="0">
                <a:cs typeface="Arial" pitchFamily="34" charset="0"/>
              </a:rPr>
              <a:t>Where do we think that children learn to manage/ handle stress from?  </a:t>
            </a:r>
          </a:p>
          <a:p>
            <a:pPr>
              <a:lnSpc>
                <a:spcPct val="120000"/>
              </a:lnSpc>
            </a:pPr>
            <a:endParaRPr lang="en-US" altLang="en-US" sz="2800" dirty="0">
              <a:cs typeface="Arial" pitchFamily="34" charset="0"/>
            </a:endParaRPr>
          </a:p>
          <a:p>
            <a:pPr>
              <a:lnSpc>
                <a:spcPct val="120000"/>
              </a:lnSpc>
            </a:pPr>
            <a:r>
              <a:rPr lang="en-US" altLang="en-US" sz="2800" dirty="0">
                <a:cs typeface="Arial" pitchFamily="34" charset="0"/>
              </a:rPr>
              <a:t>QUESTIONS?  THANK YOU!</a:t>
            </a:r>
          </a:p>
        </p:txBody>
      </p:sp>
    </p:spTree>
    <p:extLst>
      <p:ext uri="{BB962C8B-B14F-4D97-AF65-F5344CB8AC3E}">
        <p14:creationId xmlns:p14="http://schemas.microsoft.com/office/powerpoint/2010/main" val="283762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Stress</a:t>
            </a:r>
          </a:p>
        </p:txBody>
      </p:sp>
      <p:sp>
        <p:nvSpPr>
          <p:cNvPr id="3" name="Content Placeholder 2"/>
          <p:cNvSpPr>
            <a:spLocks noGrp="1"/>
          </p:cNvSpPr>
          <p:nvPr>
            <p:ph sz="quarter" idx="1"/>
          </p:nvPr>
        </p:nvSpPr>
        <p:spPr>
          <a:xfrm>
            <a:off x="457200" y="1600200"/>
            <a:ext cx="8229600" cy="4876800"/>
          </a:xfrm>
        </p:spPr>
        <p:txBody>
          <a:bodyPr>
            <a:normAutofit/>
          </a:bodyPr>
          <a:lstStyle/>
          <a:p>
            <a:pPr marL="0" indent="0">
              <a:buNone/>
            </a:pPr>
            <a:r>
              <a:rPr lang="en-US" altLang="en-US" sz="3500" dirty="0"/>
              <a:t>Stress</a:t>
            </a:r>
          </a:p>
          <a:p>
            <a:r>
              <a:rPr lang="en-US" altLang="en-US" sz="2800" dirty="0"/>
              <a:t>State of mental or emotional strain or tension resulting from adverse or very demanding circumstances</a:t>
            </a:r>
          </a:p>
          <a:p>
            <a:r>
              <a:rPr lang="en-US" altLang="en-US" sz="2800" dirty="0"/>
              <a:t>Response to a threat in a situation</a:t>
            </a:r>
          </a:p>
          <a:p>
            <a:r>
              <a:rPr lang="en-US" altLang="en-US" sz="2800" dirty="0"/>
              <a:t>Mental, physical strain condition that occurs when a person must adjust or adapt to the environment</a:t>
            </a:r>
          </a:p>
          <a:p>
            <a:pPr marL="0" indent="0">
              <a:buNone/>
            </a:pPr>
            <a:endParaRPr lang="en-US" altLang="en-US" dirty="0"/>
          </a:p>
          <a:p>
            <a:pPr marL="0" indent="0">
              <a:buNone/>
            </a:pPr>
            <a:endParaRPr lang="en-US" dirty="0"/>
          </a:p>
        </p:txBody>
      </p:sp>
    </p:spTree>
    <p:extLst>
      <p:ext uri="{BB962C8B-B14F-4D97-AF65-F5344CB8AC3E}">
        <p14:creationId xmlns:p14="http://schemas.microsoft.com/office/powerpoint/2010/main" val="308193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quarter" idx="1"/>
          </p:nvPr>
        </p:nvSpPr>
        <p:spPr/>
        <p:txBody>
          <a:bodyPr/>
          <a:lstStyle/>
          <a:p>
            <a:endParaRPr lang="en-US" dirty="0"/>
          </a:p>
        </p:txBody>
      </p:sp>
      <p:pic>
        <p:nvPicPr>
          <p:cNvPr id="1027" name="Picture 3" descr="C:\Users\Dohmhuser\AppData\Local\Microsoft\Windows\Temporary Internet Files\Content.IE5\CERDMAKK\mother[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895600"/>
            <a:ext cx="3733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hmhuser\AppData\Local\Microsoft\Windows\Temporary Internet Files\Content.IE5\SLAX6222\stressed-out-by-britney-bush-in-flick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197223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hmhuser\AppData\Local\Microsoft\Windows\Temporary Internet Files\Content.IE5\PY69I5P5\1_stress_monst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882" y="1143000"/>
            <a:ext cx="2777836" cy="197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90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Morning Stress</a:t>
            </a:r>
          </a:p>
        </p:txBody>
      </p:sp>
      <p:sp>
        <p:nvSpPr>
          <p:cNvPr id="3" name="Content Placeholder 2"/>
          <p:cNvSpPr>
            <a:spLocks noGrp="1"/>
          </p:cNvSpPr>
          <p:nvPr>
            <p:ph sz="quarter" idx="1"/>
          </p:nvPr>
        </p:nvSpPr>
        <p:spPr>
          <a:xfrm>
            <a:off x="800100" y="1812472"/>
            <a:ext cx="7543800" cy="4664528"/>
          </a:xfrm>
        </p:spPr>
        <p:txBody>
          <a:bodyPr>
            <a:normAutofit fontScale="32500" lnSpcReduction="20000"/>
          </a:bodyPr>
          <a:lstStyle/>
          <a:p>
            <a:pPr marL="0" indent="0">
              <a:buNone/>
            </a:pPr>
            <a:r>
              <a:rPr lang="en-US" sz="7400" dirty="0"/>
              <a:t>It’s 8:00am. Your child have to be at school at 8:20. You’ve already gotten a warning that your child has been late too often. As you are getting your coat on, your child is taking their time.  Their backpack is in their room, their shoes are in the hallway and under the couch, they are still wearing their </a:t>
            </a:r>
            <a:r>
              <a:rPr lang="en-US" sz="7400" dirty="0" err="1"/>
              <a:t>pjs</a:t>
            </a:r>
            <a:r>
              <a:rPr lang="en-US" sz="7400" dirty="0"/>
              <a:t> pants and they have not brushed their teeth. “C’mon now, hurry up or we’ll be late” you say, several times, but your child sits on the floor looking at your saying they are tired.</a:t>
            </a:r>
          </a:p>
          <a:p>
            <a:pPr marL="0" indent="0">
              <a:buNone/>
            </a:pPr>
            <a:endParaRPr lang="en-US" sz="7400" dirty="0"/>
          </a:p>
          <a:p>
            <a:pPr marL="0" indent="0">
              <a:buNone/>
            </a:pPr>
            <a:r>
              <a:rPr lang="en-US" sz="7400" dirty="0"/>
              <a:t>Just then a younger sibling comes up and hits them in the head with their backpack as they are walking by……..</a:t>
            </a:r>
          </a:p>
          <a:p>
            <a:pPr marL="0" indent="0">
              <a:buNone/>
            </a:pPr>
            <a:endParaRPr lang="en-US" dirty="0"/>
          </a:p>
          <a:p>
            <a:pPr marL="0" indent="0">
              <a:buNone/>
            </a:pPr>
            <a:endParaRPr lang="en-US" sz="3200" dirty="0"/>
          </a:p>
        </p:txBody>
      </p:sp>
    </p:spTree>
    <p:extLst>
      <p:ext uri="{BB962C8B-B14F-4D97-AF65-F5344CB8AC3E}">
        <p14:creationId xmlns:p14="http://schemas.microsoft.com/office/powerpoint/2010/main" val="129500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Morning Stress</a:t>
            </a:r>
          </a:p>
        </p:txBody>
      </p:sp>
      <p:sp>
        <p:nvSpPr>
          <p:cNvPr id="5" name="Content Placeholder 4"/>
          <p:cNvSpPr>
            <a:spLocks noGrp="1"/>
          </p:cNvSpPr>
          <p:nvPr>
            <p:ph sz="quarter" idx="1"/>
          </p:nvPr>
        </p:nvSpPr>
        <p:spPr/>
        <p:txBody>
          <a:bodyPr>
            <a:normAutofit/>
          </a:bodyPr>
          <a:lstStyle/>
          <a:p>
            <a:pPr marL="0" indent="0">
              <a:buNone/>
            </a:pPr>
            <a:r>
              <a:rPr lang="en-US" dirty="0"/>
              <a:t>Imagine yourselves in the scenario.</a:t>
            </a:r>
          </a:p>
          <a:p>
            <a:pPr marL="0" indent="0">
              <a:buNone/>
            </a:pPr>
            <a:endParaRPr lang="en-US" dirty="0"/>
          </a:p>
          <a:p>
            <a:r>
              <a:rPr lang="en-US" dirty="0"/>
              <a:t>What physical sensations would you feel?</a:t>
            </a:r>
          </a:p>
          <a:p>
            <a:r>
              <a:rPr lang="en-US" dirty="0"/>
              <a:t>What are the first thoughts you would have? </a:t>
            </a:r>
          </a:p>
          <a:p>
            <a:r>
              <a:rPr lang="en-US" dirty="0"/>
              <a:t>What emotions are you feeling? </a:t>
            </a:r>
          </a:p>
          <a:p>
            <a:r>
              <a:rPr lang="en-US" dirty="0"/>
              <a:t>What actions do you want to take? </a:t>
            </a:r>
          </a:p>
          <a:p>
            <a:endParaRPr lang="en-US" dirty="0"/>
          </a:p>
        </p:txBody>
      </p:sp>
    </p:spTree>
    <p:extLst>
      <p:ext uri="{BB962C8B-B14F-4D97-AF65-F5344CB8AC3E}">
        <p14:creationId xmlns:p14="http://schemas.microsoft.com/office/powerpoint/2010/main" val="310228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boys…..</a:t>
            </a: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363391" y="1600200"/>
            <a:ext cx="3655218" cy="4873625"/>
          </a:xfrm>
        </p:spPr>
      </p:pic>
    </p:spTree>
    <p:extLst>
      <p:ext uri="{BB962C8B-B14F-4D97-AF65-F5344CB8AC3E}">
        <p14:creationId xmlns:p14="http://schemas.microsoft.com/office/powerpoint/2010/main" val="227397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717" y="2094309"/>
            <a:ext cx="6803136" cy="2089384"/>
          </a:xfrm>
        </p:spPr>
        <p:txBody>
          <a:bodyPr/>
          <a:lstStyle/>
          <a:p>
            <a:pPr algn="ctr"/>
            <a:r>
              <a:rPr lang="en-US" sz="6000" dirty="0"/>
              <a:t>Stress IS a </a:t>
            </a:r>
            <a:br>
              <a:rPr lang="en-US" sz="6000" dirty="0"/>
            </a:br>
            <a:r>
              <a:rPr lang="en-US" sz="6000" dirty="0"/>
              <a:t>Part of Life</a:t>
            </a:r>
          </a:p>
        </p:txBody>
      </p:sp>
      <p:sp>
        <p:nvSpPr>
          <p:cNvPr id="3" name="Text Placeholder 2"/>
          <p:cNvSpPr>
            <a:spLocks noGrp="1"/>
          </p:cNvSpPr>
          <p:nvPr>
            <p:ph type="body" idx="1"/>
          </p:nvPr>
        </p:nvSpPr>
        <p:spPr>
          <a:xfrm>
            <a:off x="1172718" y="4033382"/>
            <a:ext cx="6803136" cy="1105881"/>
          </a:xfrm>
        </p:spPr>
        <p:txBody>
          <a:bodyPr>
            <a:normAutofit/>
          </a:bodyPr>
          <a:lstStyle/>
          <a:p>
            <a:pPr algn="ctr"/>
            <a:endParaRPr lang="en-US" sz="2400" dirty="0"/>
          </a:p>
          <a:p>
            <a:pPr algn="ctr"/>
            <a:r>
              <a:rPr lang="en-US" sz="2400" dirty="0"/>
              <a:t>Some Stress is just unavoidable. </a:t>
            </a:r>
          </a:p>
        </p:txBody>
      </p:sp>
    </p:spTree>
    <p:extLst>
      <p:ext uri="{BB962C8B-B14F-4D97-AF65-F5344CB8AC3E}">
        <p14:creationId xmlns:p14="http://schemas.microsoft.com/office/powerpoint/2010/main" val="191946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dirty="0"/>
              <a:t>Stress is Real and it’s Here to Stay</a:t>
            </a:r>
          </a:p>
        </p:txBody>
      </p:sp>
      <p:sp>
        <p:nvSpPr>
          <p:cNvPr id="6" name="Content Placeholder 5"/>
          <p:cNvSpPr>
            <a:spLocks noGrp="1"/>
          </p:cNvSpPr>
          <p:nvPr>
            <p:ph idx="1"/>
          </p:nvPr>
        </p:nvSpPr>
        <p:spPr/>
        <p:txBody>
          <a:bodyPr/>
          <a:lstStyle/>
          <a:p>
            <a:pPr>
              <a:defRPr/>
            </a:pPr>
            <a:r>
              <a:rPr lang="en-US" dirty="0"/>
              <a:t>Stress comes from a primitive part of our brain that tells us to be afraid. So, some fears are worthy and some are not.</a:t>
            </a:r>
          </a:p>
          <a:p>
            <a:pPr>
              <a:defRPr/>
            </a:pPr>
            <a:endParaRPr lang="en-US" dirty="0"/>
          </a:p>
          <a:p>
            <a:pPr>
              <a:defRPr/>
            </a:pPr>
            <a:r>
              <a:rPr lang="en-US" dirty="0"/>
              <a:t>Stress looks forward and backwards to the what if's and I should have's. </a:t>
            </a:r>
          </a:p>
          <a:p>
            <a:pPr lvl="1">
              <a:defRPr/>
            </a:pPr>
            <a:endParaRPr lang="en-US" dirty="0"/>
          </a:p>
          <a:p>
            <a:pPr marL="457200" lvl="1" indent="0">
              <a:buFontTx/>
              <a:buNone/>
              <a:defRPr/>
            </a:pPr>
            <a:endParaRPr lang="en-US" dirty="0"/>
          </a:p>
        </p:txBody>
      </p:sp>
      <p:sp>
        <p:nvSpPr>
          <p:cNvPr id="6147" name="TextBox 1"/>
          <p:cNvSpPr txBox="1">
            <a:spLocks noChangeArrowheads="1"/>
          </p:cNvSpPr>
          <p:nvPr/>
        </p:nvSpPr>
        <p:spPr bwMode="auto">
          <a:xfrm>
            <a:off x="8610600" y="658177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r>
              <a:rPr lang="en-US" altLang="en-US" sz="1200"/>
              <a:t>BF</a:t>
            </a:r>
          </a:p>
        </p:txBody>
      </p:sp>
    </p:spTree>
    <p:extLst>
      <p:ext uri="{BB962C8B-B14F-4D97-AF65-F5344CB8AC3E}">
        <p14:creationId xmlns:p14="http://schemas.microsoft.com/office/powerpoint/2010/main" val="19330521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785</TotalTime>
  <Words>1789</Words>
  <Application>Microsoft Macintosh PowerPoint</Application>
  <PresentationFormat>On-screen Show (4:3)</PresentationFormat>
  <Paragraphs>259</Paragraphs>
  <Slides>28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Aharoni</vt:lpstr>
      <vt:lpstr>Arial</vt:lpstr>
      <vt:lpstr>Calibri</vt:lpstr>
      <vt:lpstr>Century Schoolbook</vt:lpstr>
      <vt:lpstr>Wingdings</vt:lpstr>
      <vt:lpstr>Wingdings 2</vt:lpstr>
      <vt:lpstr>Oriel</vt:lpstr>
      <vt:lpstr>Stress, Anxiety, and children</vt:lpstr>
      <vt:lpstr>Objectives</vt:lpstr>
      <vt:lpstr>Definitions of Stress</vt:lpstr>
      <vt:lpstr>PowerPoint Presentation</vt:lpstr>
      <vt:lpstr>Morning Stress</vt:lpstr>
      <vt:lpstr>Morning Stress</vt:lpstr>
      <vt:lpstr>My boys…..</vt:lpstr>
      <vt:lpstr>Stress IS a  Part of Life</vt:lpstr>
      <vt:lpstr>Stress is Real and it’s Here to Stay</vt:lpstr>
      <vt:lpstr>Types of Stress</vt:lpstr>
      <vt:lpstr>Stress in children</vt:lpstr>
      <vt:lpstr>Stress in Children</vt:lpstr>
      <vt:lpstr>Biggest stressors in children</vt:lpstr>
      <vt:lpstr>Symptoms of Stress</vt:lpstr>
      <vt:lpstr>The big feeling with children: Frustration</vt:lpstr>
      <vt:lpstr>PowerPoint Presentation</vt:lpstr>
      <vt:lpstr>Anxiety and Stress:  The Difference</vt:lpstr>
      <vt:lpstr>Anxiety</vt:lpstr>
      <vt:lpstr>Why it happens</vt:lpstr>
      <vt:lpstr>    Anxiety Disorders  That Affect Children </vt:lpstr>
      <vt:lpstr>Signs and Symptoms </vt:lpstr>
      <vt:lpstr>Stress versus Anxiety versus anxiety disorder</vt:lpstr>
      <vt:lpstr>HOW CAN THE ADULTS HELP?</vt:lpstr>
      <vt:lpstr>It’s all about Routine</vt:lpstr>
      <vt:lpstr>Stress Management Tools</vt:lpstr>
      <vt:lpstr>How To Talk to Your Children About Anxiety</vt:lpstr>
      <vt:lpstr>Words of Wisdom</vt:lpstr>
      <vt:lpstr>Food for thought…</vt:lpstr>
    </vt:vector>
  </TitlesOfParts>
  <Company>New York City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dc:title>
  <dc:creator>New York City Department of Education</dc:creator>
  <cp:lastModifiedBy>Marisol Catucci</cp:lastModifiedBy>
  <cp:revision>32</cp:revision>
  <dcterms:created xsi:type="dcterms:W3CDTF">2019-05-07T13:05:33Z</dcterms:created>
  <dcterms:modified xsi:type="dcterms:W3CDTF">2019-05-24T01:17:34Z</dcterms:modified>
</cp:coreProperties>
</file>